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75" d="100"/>
          <a:sy n="75" d="100"/>
        </p:scale>
        <p:origin x="4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04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Begrüßung. Serenia ist ein Pflege- und Monitoringsystem 24/7 für Seniorenheime. Ziel des Termins: zeigen, wie ein System die Sicherheit der Bewohner erhöht und das Personal entlastet.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Jedes unerwünschte Ereignis - Sturz, Medikationsfehler, Verletzung - landet im Register mit Datum, Uhrzeit, meldender Person und ergriffener Maßnahme. Bereit für jede Prüfung.</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 medizinische Bericht für Familie, Arzt oder Prüfung entsteht mit einem Klick - mit Trends der Vitalfunktionen, Ereignisliste und verabreichten Medikamenten für den gewählten Zeitraum.</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 die Einrichtung davon hat: schnellere Reaktion, weniger Vorfälle, weniger Papierkram, beruhigte Familien und Prüfungsbereitschaft. Sicherheit für die Bewohner und echte Entlastung fürs Team.</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Einführung ist schnell und ohne Umbau: Audit, Montage der kabellosen Sensoren, kurze Schulung und laufender Support. Das System läuft auf der Hardware, die die Einrichtung schon hat.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Sensible Daten brauchen Vertrauen. Serenia ist DSGVO-konform, Daten werden verschlüsselt und in der EU gespeichert, Zugriff ist rollenbasiert, und in Privatbereichen gibt es keine Kameras.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Drei Pakete passend zur Größe der Einrichtung - von kleinen Häusern bis zu Trägern. Der Preis ist immer individuell, weil er von Zimmerzahl und Umfang abhängt. Wir laden zum Angebot ein.</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Zusammenfassung der Stärken: kontaktloses Monitoring, das die Würde wahrt, ein System statt fünf Werkzeuge, Einführung ohne Umbau und europäischer Support. Das sind die Gründe, warum Einrichtungen das System Serenia wählen.</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Einladung zum nächsten Schritt: kostenlose Präsentation in der Einrichtung und ein individuelles Angebot. Kontaktdaten hinterlassen und bedanken.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 Alltag der Einrichtungen: zu wenig Hände, Sturzrisiko vor allem nachts, Zeitdruck bei Notfällen und ein Berg an Dokumentation. Probleme, die Sicherheit und Geld kosten.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Serenia antwortet mit drei Säulen: kontaktloses Monitoring, koordinierte Pflege und vorschriftskonforme Dokumentation. Ein System statt fünf Werkzeuge.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Drei Schritte: kontaktloser Sensor im Zimmer, Analyse in Echtzeit mit Erkennung von Sturz und Unruhe, sofortiger Alarm ans Personal auf Telefon oder Tablet. Keine Kameras in Bädern, keine Armbänder.</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Das Herz des Systems: ein Bildschirm mit der ganzen Station. Bewohnerkarten mit Vitalfunktionen, automatische Sortierung - Alarme oben. Das Personal sieht sofort, wer Aufmerksamkeit braucht.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Erkennt das System einen Sturz, sendet es in Sekunden einen Alarm mit Zimmernummer und Konfidenz der Erkennung. Das Personal bestätigt die Intervention mit einem Fingertipp, das Ereignis landet automatisch im Register.</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Das Medikamentenmodul zeigt, was wann zu geben ist. Jede Dosis wird mit Uhrzeit und Person bestätigt, Auslassungen und Fehler sind sofort sichtbar. Schluss mit Zetteln.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Dienstplan und Zeitplan in einer Wochenansicht. Jede Schicht hat eine zugewiesene Besetzung, Lücken sind sofort sichtbar. Das Personal weiß immer, wer im Dienst ist.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 Schichtbericht entsteht von selbst aus den Daten des Tages: Alarme, verabreichte Medikamente, Ereignisse, offene Aufgaben. Die kommende Schicht weiß in 30 Sekunden, was los war und worauf zu achten ist.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F3B33"/>
        </a:solidFill>
        <a:effectLst/>
      </p:bgPr>
    </p:bg>
    <p:spTree>
      <p:nvGrpSpPr>
        <p:cNvPr id="1" name=""/>
        <p:cNvGrpSpPr/>
        <p:nvPr/>
      </p:nvGrpSpPr>
      <p:grpSpPr>
        <a:xfrm>
          <a:off x="0" y="0"/>
          <a:ext cx="0" cy="0"/>
          <a:chOff x="0" y="0"/>
          <a:chExt cx="0" cy="0"/>
        </a:xfrm>
      </p:grpSpPr>
      <p:sp>
        <p:nvSpPr>
          <p:cNvPr id="2" name="Text 0"/>
          <p:cNvSpPr/>
          <p:nvPr/>
        </p:nvSpPr>
        <p:spPr>
          <a:xfrm>
            <a:off x="1238250" y="1047750"/>
            <a:ext cx="1532989" cy="514350"/>
          </a:xfrm>
          <a:prstGeom prst="rect">
            <a:avLst/>
          </a:prstGeom>
          <a:noFill/>
          <a:ln/>
        </p:spPr>
        <p:txBody>
          <a:bodyPr wrap="square" lIns="25400" tIns="25400" rIns="25400" bIns="25400" rtlCol="0" anchor="t">
            <a:normAutofit/>
          </a:bodyPr>
          <a:lstStyle/>
          <a:p>
            <a:pPr marL="0" indent="0" algn="l">
              <a:buNone/>
            </a:pPr>
            <a:r>
              <a:rPr lang="en-US" sz="3300" dirty="0">
                <a:solidFill>
                  <a:srgbClr val="F7EFE3"/>
                </a:solidFill>
                <a:latin typeface="Georgia" pitchFamily="34" charset="0"/>
                <a:ea typeface="Georgia" pitchFamily="34" charset="-122"/>
                <a:cs typeface="Georgia" pitchFamily="34" charset="-120"/>
              </a:rPr>
              <a:t>Serenia</a:t>
            </a:r>
            <a:endParaRPr lang="en-US" sz="3300" dirty="0"/>
          </a:p>
        </p:txBody>
      </p:sp>
      <p:sp>
        <p:nvSpPr>
          <p:cNvPr id="3" name="Text 1"/>
          <p:cNvSpPr/>
          <p:nvPr/>
        </p:nvSpPr>
        <p:spPr>
          <a:xfrm>
            <a:off x="10947648" y="1154906"/>
            <a:ext cx="6712312" cy="300038"/>
          </a:xfrm>
          <a:prstGeom prst="rect">
            <a:avLst/>
          </a:prstGeom>
          <a:noFill/>
          <a:ln/>
        </p:spPr>
        <p:txBody>
          <a:bodyPr wrap="square" lIns="25400" tIns="25400" rIns="25400" bIns="25400" rtlCol="0" anchor="t">
            <a:normAutofit/>
          </a:bodyPr>
          <a:lstStyle/>
          <a:p>
            <a:pPr marL="0" indent="0" algn="l">
              <a:buNone/>
            </a:pPr>
            <a:r>
              <a:rPr lang="en-US" sz="1800" kern="0" spc="375" dirty="0">
                <a:solidFill>
                  <a:srgbClr val="B9AE9C"/>
                </a:solidFill>
                <a:latin typeface="Arial" pitchFamily="34" charset="0"/>
                <a:ea typeface="Arial" pitchFamily="34" charset="-122"/>
                <a:cs typeface="Arial" pitchFamily="34" charset="-120"/>
              </a:rPr>
              <a:t>PFLEGE- UND MONITORINGSYSTEM 24/7</a:t>
            </a:r>
            <a:endParaRPr lang="en-US" sz="1800" dirty="0"/>
          </a:p>
        </p:txBody>
      </p:sp>
      <p:sp>
        <p:nvSpPr>
          <p:cNvPr id="4" name="Text 2"/>
          <p:cNvSpPr/>
          <p:nvPr/>
        </p:nvSpPr>
        <p:spPr>
          <a:xfrm>
            <a:off x="1238250" y="3130748"/>
            <a:ext cx="13244513" cy="2177653"/>
          </a:xfrm>
          <a:prstGeom prst="rect">
            <a:avLst/>
          </a:prstGeom>
          <a:noFill/>
          <a:ln/>
        </p:spPr>
        <p:txBody>
          <a:bodyPr wrap="square" lIns="25400" tIns="25400" rIns="25400" bIns="25400" rtlCol="0" anchor="t">
            <a:normAutofit/>
          </a:bodyPr>
          <a:lstStyle/>
          <a:p>
            <a:pPr marL="0" indent="0" algn="l">
              <a:lnSpc>
                <a:spcPct val="108000"/>
              </a:lnSpc>
              <a:buNone/>
            </a:pPr>
            <a:r>
              <a:rPr lang="en-US" sz="7800" dirty="0">
                <a:solidFill>
                  <a:srgbClr val="F7EFE3"/>
                </a:solidFill>
                <a:latin typeface="Georgia" pitchFamily="34" charset="0"/>
                <a:ea typeface="Georgia" pitchFamily="34" charset="-122"/>
                <a:cs typeface="Georgia" pitchFamily="34" charset="-120"/>
              </a:rPr>
              <a:t>Ruhe, die über jeden Bewohner wacht.</a:t>
            </a:r>
            <a:endParaRPr lang="en-US" sz="7800" dirty="0"/>
          </a:p>
        </p:txBody>
      </p:sp>
      <p:sp>
        <p:nvSpPr>
          <p:cNvPr id="5" name="Text 3"/>
          <p:cNvSpPr/>
          <p:nvPr/>
        </p:nvSpPr>
        <p:spPr>
          <a:xfrm>
            <a:off x="1238250" y="5727502"/>
            <a:ext cx="10791825" cy="1495425"/>
          </a:xfrm>
          <a:prstGeom prst="rect">
            <a:avLst/>
          </a:prstGeom>
          <a:noFill/>
          <a:ln/>
        </p:spPr>
        <p:txBody>
          <a:bodyPr wrap="square" lIns="25400" tIns="25400" rIns="25400" bIns="25400" rtlCol="0" anchor="t">
            <a:normAutofit/>
          </a:bodyPr>
          <a:lstStyle/>
          <a:p>
            <a:pPr marL="0" indent="0" algn="l">
              <a:lnSpc>
                <a:spcPct val="150000"/>
              </a:lnSpc>
              <a:buNone/>
            </a:pPr>
            <a:r>
              <a:rPr lang="en-US" sz="2550" dirty="0">
                <a:solidFill>
                  <a:srgbClr val="D9CFBF"/>
                </a:solidFill>
                <a:latin typeface="Arial" pitchFamily="34" charset="0"/>
                <a:ea typeface="Arial" pitchFamily="34" charset="-122"/>
                <a:cs typeface="Arial" pitchFamily="34" charset="-120"/>
              </a:rPr>
              <a:t>Serenia vereint das Monitoring der Vitalfunktionen, Sturzerkennung und lückenlose Pflegedokumentation - in einem System, entwickelt für Seniorenheime.</a:t>
            </a:r>
            <a:endParaRPr lang="en-US" sz="2550" dirty="0"/>
          </a:p>
        </p:txBody>
      </p:sp>
      <p:sp>
        <p:nvSpPr>
          <p:cNvPr id="6" name="Shape 4"/>
          <p:cNvSpPr/>
          <p:nvPr/>
        </p:nvSpPr>
        <p:spPr>
          <a:xfrm>
            <a:off x="1238250" y="8791575"/>
            <a:ext cx="15811500" cy="9525"/>
          </a:xfrm>
          <a:prstGeom prst="rect">
            <a:avLst/>
          </a:prstGeom>
          <a:solidFill>
            <a:srgbClr val="F7EFE3">
              <a:alpha val="25000"/>
            </a:srgbClr>
          </a:solidFill>
          <a:ln/>
        </p:spPr>
        <p:txBody>
          <a:bodyPr/>
          <a:lstStyle/>
          <a:p>
            <a:endParaRPr lang="pl-PL"/>
          </a:p>
        </p:txBody>
      </p:sp>
      <p:sp>
        <p:nvSpPr>
          <p:cNvPr id="7" name="Text 5"/>
          <p:cNvSpPr/>
          <p:nvPr/>
        </p:nvSpPr>
        <p:spPr>
          <a:xfrm>
            <a:off x="1238250" y="9144000"/>
            <a:ext cx="6209310" cy="323850"/>
          </a:xfrm>
          <a:prstGeom prst="rect">
            <a:avLst/>
          </a:prstGeom>
          <a:noFill/>
          <a:ln/>
        </p:spPr>
        <p:txBody>
          <a:bodyPr wrap="square" lIns="25400" tIns="25400" rIns="25400" bIns="25400" rtlCol="0" anchor="t">
            <a:normAutofit/>
          </a:bodyPr>
          <a:lstStyle/>
          <a:p>
            <a:pPr marL="0" indent="0" algn="l">
              <a:buNone/>
            </a:pPr>
            <a:r>
              <a:rPr lang="en-US" sz="1950" dirty="0">
                <a:solidFill>
                  <a:srgbClr val="B9AE9C"/>
                </a:solidFill>
                <a:latin typeface="Arial" pitchFamily="34" charset="0"/>
                <a:ea typeface="Arial" pitchFamily="34" charset="-122"/>
                <a:cs typeface="Arial" pitchFamily="34" charset="-120"/>
              </a:rPr>
              <a:t>Präsentation für Seniorenheime und Langzeitpflege</a:t>
            </a:r>
            <a:endParaRPr lang="en-US" sz="1950" dirty="0"/>
          </a:p>
        </p:txBody>
      </p:sp>
      <p:sp>
        <p:nvSpPr>
          <p:cNvPr id="8" name="Text 6"/>
          <p:cNvSpPr/>
          <p:nvPr/>
        </p:nvSpPr>
        <p:spPr>
          <a:xfrm>
            <a:off x="14310345" y="9144000"/>
            <a:ext cx="3013345" cy="323850"/>
          </a:xfrm>
          <a:prstGeom prst="rect">
            <a:avLst/>
          </a:prstGeom>
          <a:noFill/>
          <a:ln/>
        </p:spPr>
        <p:txBody>
          <a:bodyPr wrap="square" lIns="25400" tIns="25400" rIns="25400" bIns="25400" rtlCol="0" anchor="t">
            <a:normAutofit/>
          </a:bodyPr>
          <a:lstStyle/>
          <a:p>
            <a:pPr marL="0" indent="0" algn="l">
              <a:buNone/>
            </a:pPr>
            <a:r>
              <a:rPr lang="en-US" sz="1950" dirty="0">
                <a:solidFill>
                  <a:srgbClr val="B9AE9C"/>
                </a:solidFill>
                <a:latin typeface="Arial" pitchFamily="34" charset="0"/>
                <a:ea typeface="Arial" pitchFamily="34" charset="-122"/>
                <a:cs typeface="Arial" pitchFamily="34" charset="-120"/>
              </a:rPr>
              <a:t>serenia-care.eu · Europa</a:t>
            </a:r>
            <a:endParaRPr lang="en-US" sz="1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2540571"/>
            <a:ext cx="62865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06</a:t>
            </a:r>
            <a:endParaRPr lang="en-US" sz="1875" dirty="0"/>
          </a:p>
        </p:txBody>
      </p:sp>
      <p:sp>
        <p:nvSpPr>
          <p:cNvPr id="3" name="Text 1"/>
          <p:cNvSpPr/>
          <p:nvPr/>
        </p:nvSpPr>
        <p:spPr>
          <a:xfrm>
            <a:off x="1238250" y="3102546"/>
            <a:ext cx="5886450" cy="2086347"/>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Register unerwünschter Ereignisse</a:t>
            </a:r>
            <a:endParaRPr lang="en-US" sz="4800" dirty="0"/>
          </a:p>
        </p:txBody>
      </p:sp>
      <p:sp>
        <p:nvSpPr>
          <p:cNvPr id="4" name="Text 2"/>
          <p:cNvSpPr/>
          <p:nvPr/>
        </p:nvSpPr>
        <p:spPr>
          <a:xfrm>
            <a:off x="1238250" y="5569893"/>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499741" y="5569893"/>
            <a:ext cx="5617114"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Stürze, Medikationsfehler, Verletzungen und Dekubitus - erfasst mit Datum, meldender Person und Maßnahme.</a:t>
            </a:r>
            <a:endParaRPr lang="en-US" sz="2025" dirty="0"/>
          </a:p>
        </p:txBody>
      </p:sp>
      <p:sp>
        <p:nvSpPr>
          <p:cNvPr id="6" name="Text 4"/>
          <p:cNvSpPr/>
          <p:nvPr/>
        </p:nvSpPr>
        <p:spPr>
          <a:xfrm>
            <a:off x="1238250" y="6974830"/>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499741" y="6974830"/>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Vollständige Dokumentation, bereit für Heimaufsicht und MDK-Prüfung.</a:t>
            </a:r>
            <a:endParaRPr lang="en-US" sz="2025" dirty="0"/>
          </a:p>
        </p:txBody>
      </p:sp>
      <p:sp>
        <p:nvSpPr>
          <p:cNvPr id="8" name="Shape 6"/>
          <p:cNvSpPr/>
          <p:nvPr/>
        </p:nvSpPr>
        <p:spPr>
          <a:xfrm>
            <a:off x="7810500" y="2914650"/>
            <a:ext cx="9239250" cy="4457700"/>
          </a:xfrm>
          <a:prstGeom prst="roundRect">
            <a:avLst>
              <a:gd name="adj" fmla="val 3846"/>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9" name="Shape 7"/>
          <p:cNvSpPr/>
          <p:nvPr/>
        </p:nvSpPr>
        <p:spPr>
          <a:xfrm>
            <a:off x="7820025" y="2924175"/>
            <a:ext cx="9220200" cy="823913"/>
          </a:xfrm>
          <a:prstGeom prst="rect">
            <a:avLst/>
          </a:prstGeom>
          <a:solidFill>
            <a:srgbClr val="F6F0E3"/>
          </a:solidFill>
          <a:ln/>
        </p:spPr>
        <p:txBody>
          <a:bodyPr/>
          <a:lstStyle/>
          <a:p>
            <a:endParaRPr lang="pl-PL"/>
          </a:p>
        </p:txBody>
      </p:sp>
      <p:sp>
        <p:nvSpPr>
          <p:cNvPr id="10" name="Shape 8"/>
          <p:cNvSpPr/>
          <p:nvPr/>
        </p:nvSpPr>
        <p:spPr>
          <a:xfrm>
            <a:off x="7820025" y="3738563"/>
            <a:ext cx="9220200" cy="9525"/>
          </a:xfrm>
          <a:prstGeom prst="rect">
            <a:avLst/>
          </a:prstGeom>
          <a:solidFill>
            <a:srgbClr val="EDE5D4"/>
          </a:solidFill>
          <a:ln/>
        </p:spPr>
        <p:txBody>
          <a:bodyPr/>
          <a:lstStyle/>
          <a:p>
            <a:endParaRPr lang="pl-PL"/>
          </a:p>
        </p:txBody>
      </p:sp>
      <p:sp>
        <p:nvSpPr>
          <p:cNvPr id="11" name="Text 9"/>
          <p:cNvSpPr/>
          <p:nvPr/>
        </p:nvSpPr>
        <p:spPr>
          <a:xfrm>
            <a:off x="8162925" y="3171825"/>
            <a:ext cx="5099596"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26221C"/>
                </a:solidFill>
                <a:latin typeface="Arial" pitchFamily="34" charset="0"/>
                <a:ea typeface="Arial" pitchFamily="34" charset="-122"/>
                <a:cs typeface="Arial" pitchFamily="34" charset="-120"/>
              </a:rPr>
              <a:t>Register unerwünschter Ereignisse</a:t>
            </a:r>
            <a:endParaRPr lang="en-US" sz="2175" dirty="0"/>
          </a:p>
        </p:txBody>
      </p:sp>
      <p:sp>
        <p:nvSpPr>
          <p:cNvPr id="12" name="Text 10"/>
          <p:cNvSpPr/>
          <p:nvPr/>
        </p:nvSpPr>
        <p:spPr>
          <a:xfrm>
            <a:off x="15664532" y="3193256"/>
            <a:ext cx="1108993"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Juni 2026</a:t>
            </a:r>
            <a:endParaRPr lang="en-US" sz="1875" dirty="0"/>
          </a:p>
        </p:txBody>
      </p:sp>
      <p:sp>
        <p:nvSpPr>
          <p:cNvPr id="13" name="Shape 11"/>
          <p:cNvSpPr/>
          <p:nvPr/>
        </p:nvSpPr>
        <p:spPr>
          <a:xfrm>
            <a:off x="7820025" y="4391025"/>
            <a:ext cx="1238250" cy="9525"/>
          </a:xfrm>
          <a:prstGeom prst="rect">
            <a:avLst/>
          </a:prstGeom>
          <a:solidFill>
            <a:srgbClr val="EDE5D4"/>
          </a:solidFill>
          <a:ln/>
        </p:spPr>
        <p:txBody>
          <a:bodyPr/>
          <a:lstStyle/>
          <a:p>
            <a:endParaRPr lang="pl-PL"/>
          </a:p>
        </p:txBody>
      </p:sp>
      <p:sp>
        <p:nvSpPr>
          <p:cNvPr id="14" name="Text 12"/>
          <p:cNvSpPr/>
          <p:nvPr/>
        </p:nvSpPr>
        <p:spPr>
          <a:xfrm>
            <a:off x="8162925" y="3938587"/>
            <a:ext cx="857250" cy="300038"/>
          </a:xfrm>
          <a:prstGeom prst="rect">
            <a:avLst/>
          </a:prstGeom>
          <a:noFill/>
          <a:ln/>
        </p:spPr>
        <p:txBody>
          <a:bodyPr wrap="square" lIns="25400" tIns="25400" rIns="25400" bIns="25400" rtlCol="0" anchor="t">
            <a:normAutofit/>
          </a:bodyPr>
          <a:lstStyle/>
          <a:p>
            <a:pPr marL="0" indent="0" algn="l">
              <a:buNone/>
            </a:pPr>
            <a:r>
              <a:rPr lang="en-US" sz="1800" kern="0" spc="150" dirty="0">
                <a:solidFill>
                  <a:srgbClr val="6F6657"/>
                </a:solidFill>
                <a:latin typeface="Arial" pitchFamily="34" charset="0"/>
                <a:ea typeface="Arial" pitchFamily="34" charset="-122"/>
                <a:cs typeface="Arial" pitchFamily="34" charset="-120"/>
              </a:rPr>
              <a:t>DATUM</a:t>
            </a:r>
            <a:endParaRPr lang="en-US" sz="1800" dirty="0"/>
          </a:p>
        </p:txBody>
      </p:sp>
      <p:sp>
        <p:nvSpPr>
          <p:cNvPr id="15" name="Shape 13"/>
          <p:cNvSpPr/>
          <p:nvPr/>
        </p:nvSpPr>
        <p:spPr>
          <a:xfrm>
            <a:off x="9058275" y="4391025"/>
            <a:ext cx="2545705" cy="9525"/>
          </a:xfrm>
          <a:prstGeom prst="rect">
            <a:avLst/>
          </a:prstGeom>
          <a:solidFill>
            <a:srgbClr val="EDE5D4"/>
          </a:solidFill>
          <a:ln/>
        </p:spPr>
        <p:txBody>
          <a:bodyPr/>
          <a:lstStyle/>
          <a:p>
            <a:endParaRPr lang="pl-PL"/>
          </a:p>
        </p:txBody>
      </p:sp>
      <p:sp>
        <p:nvSpPr>
          <p:cNvPr id="16" name="Text 14"/>
          <p:cNvSpPr/>
          <p:nvPr/>
        </p:nvSpPr>
        <p:spPr>
          <a:xfrm>
            <a:off x="9172575" y="3938587"/>
            <a:ext cx="2393476" cy="300038"/>
          </a:xfrm>
          <a:prstGeom prst="rect">
            <a:avLst/>
          </a:prstGeom>
          <a:noFill/>
          <a:ln/>
        </p:spPr>
        <p:txBody>
          <a:bodyPr wrap="square" lIns="25400" tIns="25400" rIns="25400" bIns="25400" rtlCol="0" anchor="t">
            <a:normAutofit/>
          </a:bodyPr>
          <a:lstStyle/>
          <a:p>
            <a:pPr marL="0" indent="0" algn="l">
              <a:buNone/>
            </a:pPr>
            <a:r>
              <a:rPr lang="en-US" sz="1800" kern="0" spc="150" dirty="0">
                <a:solidFill>
                  <a:srgbClr val="6F6657"/>
                </a:solidFill>
                <a:latin typeface="Arial" pitchFamily="34" charset="0"/>
                <a:ea typeface="Arial" pitchFamily="34" charset="-122"/>
                <a:cs typeface="Arial" pitchFamily="34" charset="-120"/>
              </a:rPr>
              <a:t>BEWOHNER</a:t>
            </a:r>
            <a:endParaRPr lang="en-US" sz="1800" dirty="0"/>
          </a:p>
        </p:txBody>
      </p:sp>
      <p:sp>
        <p:nvSpPr>
          <p:cNvPr id="17" name="Shape 15"/>
          <p:cNvSpPr/>
          <p:nvPr/>
        </p:nvSpPr>
        <p:spPr>
          <a:xfrm>
            <a:off x="11603980" y="4391025"/>
            <a:ext cx="2094905" cy="9525"/>
          </a:xfrm>
          <a:prstGeom prst="rect">
            <a:avLst/>
          </a:prstGeom>
          <a:solidFill>
            <a:srgbClr val="EDE5D4"/>
          </a:solidFill>
          <a:ln/>
        </p:spPr>
        <p:txBody>
          <a:bodyPr/>
          <a:lstStyle/>
          <a:p>
            <a:endParaRPr lang="pl-PL"/>
          </a:p>
        </p:txBody>
      </p:sp>
      <p:sp>
        <p:nvSpPr>
          <p:cNvPr id="18" name="Text 16"/>
          <p:cNvSpPr/>
          <p:nvPr/>
        </p:nvSpPr>
        <p:spPr>
          <a:xfrm>
            <a:off x="11718280" y="3938587"/>
            <a:ext cx="1942505" cy="300038"/>
          </a:xfrm>
          <a:prstGeom prst="rect">
            <a:avLst/>
          </a:prstGeom>
          <a:noFill/>
          <a:ln/>
        </p:spPr>
        <p:txBody>
          <a:bodyPr wrap="square" lIns="25400" tIns="25400" rIns="25400" bIns="25400" rtlCol="0" anchor="t">
            <a:normAutofit/>
          </a:bodyPr>
          <a:lstStyle/>
          <a:p>
            <a:pPr marL="0" indent="0" algn="l">
              <a:buNone/>
            </a:pPr>
            <a:r>
              <a:rPr lang="en-US" sz="1800" kern="0" spc="150" dirty="0">
                <a:solidFill>
                  <a:srgbClr val="6F6657"/>
                </a:solidFill>
                <a:latin typeface="Arial" pitchFamily="34" charset="0"/>
                <a:ea typeface="Arial" pitchFamily="34" charset="-122"/>
                <a:cs typeface="Arial" pitchFamily="34" charset="-120"/>
              </a:rPr>
              <a:t>TYP</a:t>
            </a:r>
            <a:endParaRPr lang="en-US" sz="1800" dirty="0"/>
          </a:p>
        </p:txBody>
      </p:sp>
      <p:sp>
        <p:nvSpPr>
          <p:cNvPr id="19" name="Shape 17"/>
          <p:cNvSpPr/>
          <p:nvPr/>
        </p:nvSpPr>
        <p:spPr>
          <a:xfrm>
            <a:off x="13698885" y="4391025"/>
            <a:ext cx="1432024" cy="9525"/>
          </a:xfrm>
          <a:prstGeom prst="rect">
            <a:avLst/>
          </a:prstGeom>
          <a:solidFill>
            <a:srgbClr val="EDE5D4"/>
          </a:solidFill>
          <a:ln/>
        </p:spPr>
        <p:txBody>
          <a:bodyPr/>
          <a:lstStyle/>
          <a:p>
            <a:endParaRPr lang="pl-PL"/>
          </a:p>
        </p:txBody>
      </p:sp>
      <p:sp>
        <p:nvSpPr>
          <p:cNvPr id="20" name="Text 18"/>
          <p:cNvSpPr/>
          <p:nvPr/>
        </p:nvSpPr>
        <p:spPr>
          <a:xfrm>
            <a:off x="13813185" y="3938587"/>
            <a:ext cx="1279624" cy="300038"/>
          </a:xfrm>
          <a:prstGeom prst="rect">
            <a:avLst/>
          </a:prstGeom>
          <a:noFill/>
          <a:ln/>
        </p:spPr>
        <p:txBody>
          <a:bodyPr wrap="square" lIns="25400" tIns="25400" rIns="25400" bIns="25400" rtlCol="0" anchor="t">
            <a:normAutofit/>
          </a:bodyPr>
          <a:lstStyle/>
          <a:p>
            <a:pPr marL="0" indent="0" algn="l">
              <a:buNone/>
            </a:pPr>
            <a:r>
              <a:rPr lang="en-US" sz="1800" kern="0" spc="150" dirty="0">
                <a:solidFill>
                  <a:srgbClr val="6F6657"/>
                </a:solidFill>
                <a:latin typeface="Arial" pitchFamily="34" charset="0"/>
                <a:ea typeface="Arial" pitchFamily="34" charset="-122"/>
                <a:cs typeface="Arial" pitchFamily="34" charset="-120"/>
              </a:rPr>
              <a:t>GRAD</a:t>
            </a:r>
            <a:endParaRPr lang="en-US" sz="1800" dirty="0"/>
          </a:p>
        </p:txBody>
      </p:sp>
      <p:sp>
        <p:nvSpPr>
          <p:cNvPr id="21" name="Shape 19"/>
          <p:cNvSpPr/>
          <p:nvPr/>
        </p:nvSpPr>
        <p:spPr>
          <a:xfrm>
            <a:off x="15130909" y="4391025"/>
            <a:ext cx="1909316" cy="9525"/>
          </a:xfrm>
          <a:prstGeom prst="rect">
            <a:avLst/>
          </a:prstGeom>
          <a:solidFill>
            <a:srgbClr val="EDE5D4"/>
          </a:solidFill>
          <a:ln/>
        </p:spPr>
        <p:txBody>
          <a:bodyPr/>
          <a:lstStyle/>
          <a:p>
            <a:endParaRPr lang="pl-PL"/>
          </a:p>
        </p:txBody>
      </p:sp>
      <p:sp>
        <p:nvSpPr>
          <p:cNvPr id="22" name="Text 20"/>
          <p:cNvSpPr/>
          <p:nvPr/>
        </p:nvSpPr>
        <p:spPr>
          <a:xfrm>
            <a:off x="15245209" y="3938587"/>
            <a:ext cx="1756916" cy="300038"/>
          </a:xfrm>
          <a:prstGeom prst="rect">
            <a:avLst/>
          </a:prstGeom>
          <a:noFill/>
          <a:ln/>
        </p:spPr>
        <p:txBody>
          <a:bodyPr wrap="square" lIns="25400" tIns="25400" rIns="25400" bIns="25400" rtlCol="0" anchor="t">
            <a:normAutofit/>
          </a:bodyPr>
          <a:lstStyle/>
          <a:p>
            <a:pPr marL="0" indent="0" algn="l">
              <a:buNone/>
            </a:pPr>
            <a:r>
              <a:rPr lang="en-US" sz="1800" kern="0" spc="150" dirty="0">
                <a:solidFill>
                  <a:srgbClr val="6F6657"/>
                </a:solidFill>
                <a:latin typeface="Arial" pitchFamily="34" charset="0"/>
                <a:ea typeface="Arial" pitchFamily="34" charset="-122"/>
                <a:cs typeface="Arial" pitchFamily="34" charset="-120"/>
              </a:rPr>
              <a:t>STATUS</a:t>
            </a:r>
            <a:endParaRPr lang="en-US" sz="1800" dirty="0"/>
          </a:p>
        </p:txBody>
      </p:sp>
      <p:sp>
        <p:nvSpPr>
          <p:cNvPr id="23" name="Shape 21"/>
          <p:cNvSpPr/>
          <p:nvPr/>
        </p:nvSpPr>
        <p:spPr>
          <a:xfrm>
            <a:off x="7820025" y="5133975"/>
            <a:ext cx="1238250" cy="9525"/>
          </a:xfrm>
          <a:prstGeom prst="rect">
            <a:avLst/>
          </a:prstGeom>
          <a:solidFill>
            <a:srgbClr val="EDE5D4"/>
          </a:solidFill>
          <a:ln/>
        </p:spPr>
        <p:txBody>
          <a:bodyPr/>
          <a:lstStyle/>
          <a:p>
            <a:endParaRPr lang="pl-PL"/>
          </a:p>
        </p:txBody>
      </p:sp>
      <p:sp>
        <p:nvSpPr>
          <p:cNvPr id="24" name="Text 22"/>
          <p:cNvSpPr/>
          <p:nvPr/>
        </p:nvSpPr>
        <p:spPr>
          <a:xfrm>
            <a:off x="8162925" y="4629150"/>
            <a:ext cx="85725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25.06</a:t>
            </a:r>
            <a:endParaRPr lang="en-US" sz="1875" dirty="0"/>
          </a:p>
        </p:txBody>
      </p:sp>
      <p:sp>
        <p:nvSpPr>
          <p:cNvPr id="25" name="Shape 23"/>
          <p:cNvSpPr/>
          <p:nvPr/>
        </p:nvSpPr>
        <p:spPr>
          <a:xfrm>
            <a:off x="9058275" y="5133975"/>
            <a:ext cx="2545705" cy="9525"/>
          </a:xfrm>
          <a:prstGeom prst="rect">
            <a:avLst/>
          </a:prstGeom>
          <a:solidFill>
            <a:srgbClr val="EDE5D4"/>
          </a:solidFill>
          <a:ln/>
        </p:spPr>
        <p:txBody>
          <a:bodyPr/>
          <a:lstStyle/>
          <a:p>
            <a:endParaRPr lang="pl-PL"/>
          </a:p>
        </p:txBody>
      </p:sp>
      <p:sp>
        <p:nvSpPr>
          <p:cNvPr id="26" name="Text 24"/>
          <p:cNvSpPr/>
          <p:nvPr/>
        </p:nvSpPr>
        <p:spPr>
          <a:xfrm>
            <a:off x="9172575" y="4629150"/>
            <a:ext cx="239347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Theodor K. · Z. 104</a:t>
            </a:r>
            <a:endParaRPr lang="en-US" sz="1875" dirty="0"/>
          </a:p>
        </p:txBody>
      </p:sp>
      <p:sp>
        <p:nvSpPr>
          <p:cNvPr id="27" name="Shape 25"/>
          <p:cNvSpPr/>
          <p:nvPr/>
        </p:nvSpPr>
        <p:spPr>
          <a:xfrm>
            <a:off x="11603980" y="5133975"/>
            <a:ext cx="2094905" cy="9525"/>
          </a:xfrm>
          <a:prstGeom prst="rect">
            <a:avLst/>
          </a:prstGeom>
          <a:solidFill>
            <a:srgbClr val="EDE5D4"/>
          </a:solidFill>
          <a:ln/>
        </p:spPr>
        <p:txBody>
          <a:bodyPr/>
          <a:lstStyle/>
          <a:p>
            <a:endParaRPr lang="pl-PL"/>
          </a:p>
        </p:txBody>
      </p:sp>
      <p:sp>
        <p:nvSpPr>
          <p:cNvPr id="28" name="Text 26"/>
          <p:cNvSpPr/>
          <p:nvPr/>
        </p:nvSpPr>
        <p:spPr>
          <a:xfrm>
            <a:off x="11718280" y="4629150"/>
            <a:ext cx="1942505"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Sturz</a:t>
            </a:r>
            <a:endParaRPr lang="en-US" sz="1875" dirty="0"/>
          </a:p>
        </p:txBody>
      </p:sp>
      <p:sp>
        <p:nvSpPr>
          <p:cNvPr id="29" name="Shape 27"/>
          <p:cNvSpPr/>
          <p:nvPr/>
        </p:nvSpPr>
        <p:spPr>
          <a:xfrm>
            <a:off x="13698885" y="5133975"/>
            <a:ext cx="1432024" cy="9525"/>
          </a:xfrm>
          <a:prstGeom prst="rect">
            <a:avLst/>
          </a:prstGeom>
          <a:solidFill>
            <a:srgbClr val="EDE5D4"/>
          </a:solidFill>
          <a:ln/>
        </p:spPr>
        <p:txBody>
          <a:bodyPr/>
          <a:lstStyle/>
          <a:p>
            <a:endParaRPr lang="pl-PL"/>
          </a:p>
        </p:txBody>
      </p:sp>
      <p:sp>
        <p:nvSpPr>
          <p:cNvPr id="30" name="Text 28"/>
          <p:cNvSpPr/>
          <p:nvPr/>
        </p:nvSpPr>
        <p:spPr>
          <a:xfrm>
            <a:off x="13813185" y="4629150"/>
            <a:ext cx="1279624" cy="314325"/>
          </a:xfrm>
          <a:prstGeom prst="rect">
            <a:avLst/>
          </a:prstGeom>
          <a:noFill/>
          <a:ln/>
        </p:spPr>
        <p:txBody>
          <a:bodyPr wrap="square" lIns="25400" tIns="25400" rIns="25400" bIns="25400" rtlCol="0" anchor="t">
            <a:normAutofit/>
          </a:bodyPr>
          <a:lstStyle/>
          <a:p>
            <a:pPr marL="0" indent="0" algn="l">
              <a:buNone/>
            </a:pPr>
            <a:r>
              <a:rPr lang="en-US" sz="1875" b="1" dirty="0">
                <a:solidFill>
                  <a:srgbClr val="B07A1E"/>
                </a:solidFill>
                <a:latin typeface="Arial" pitchFamily="34" charset="0"/>
                <a:ea typeface="Arial" pitchFamily="34" charset="-122"/>
                <a:cs typeface="Arial" pitchFamily="34" charset="-120"/>
              </a:rPr>
              <a:t>mittel</a:t>
            </a:r>
            <a:endParaRPr lang="en-US" sz="1875" dirty="0"/>
          </a:p>
        </p:txBody>
      </p:sp>
      <p:sp>
        <p:nvSpPr>
          <p:cNvPr id="31" name="Shape 29"/>
          <p:cNvSpPr/>
          <p:nvPr/>
        </p:nvSpPr>
        <p:spPr>
          <a:xfrm>
            <a:off x="15130909" y="5133975"/>
            <a:ext cx="1909316" cy="9525"/>
          </a:xfrm>
          <a:prstGeom prst="rect">
            <a:avLst/>
          </a:prstGeom>
          <a:solidFill>
            <a:srgbClr val="EDE5D4"/>
          </a:solidFill>
          <a:ln/>
        </p:spPr>
        <p:txBody>
          <a:bodyPr/>
          <a:lstStyle/>
          <a:p>
            <a:endParaRPr lang="pl-PL"/>
          </a:p>
        </p:txBody>
      </p:sp>
      <p:sp>
        <p:nvSpPr>
          <p:cNvPr id="32" name="Text 30"/>
          <p:cNvSpPr/>
          <p:nvPr/>
        </p:nvSpPr>
        <p:spPr>
          <a:xfrm>
            <a:off x="15245209" y="4629150"/>
            <a:ext cx="175691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C6E49"/>
                </a:solidFill>
                <a:latin typeface="Arial" pitchFamily="34" charset="0"/>
                <a:ea typeface="Arial" pitchFamily="34" charset="-122"/>
                <a:cs typeface="Arial" pitchFamily="34" charset="-120"/>
              </a:rPr>
              <a:t>abgeschlossen</a:t>
            </a:r>
            <a:endParaRPr lang="en-US" sz="1875" dirty="0"/>
          </a:p>
        </p:txBody>
      </p:sp>
      <p:sp>
        <p:nvSpPr>
          <p:cNvPr id="33" name="Shape 31"/>
          <p:cNvSpPr/>
          <p:nvPr/>
        </p:nvSpPr>
        <p:spPr>
          <a:xfrm>
            <a:off x="7820025" y="5876925"/>
            <a:ext cx="1238250" cy="9525"/>
          </a:xfrm>
          <a:prstGeom prst="rect">
            <a:avLst/>
          </a:prstGeom>
          <a:solidFill>
            <a:srgbClr val="EDE5D4"/>
          </a:solidFill>
          <a:ln/>
        </p:spPr>
        <p:txBody>
          <a:bodyPr/>
          <a:lstStyle/>
          <a:p>
            <a:endParaRPr lang="pl-PL"/>
          </a:p>
        </p:txBody>
      </p:sp>
      <p:sp>
        <p:nvSpPr>
          <p:cNvPr id="34" name="Text 32"/>
          <p:cNvSpPr/>
          <p:nvPr/>
        </p:nvSpPr>
        <p:spPr>
          <a:xfrm>
            <a:off x="8162925" y="5372100"/>
            <a:ext cx="85725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24.06</a:t>
            </a:r>
            <a:endParaRPr lang="en-US" sz="1875" dirty="0"/>
          </a:p>
        </p:txBody>
      </p:sp>
      <p:sp>
        <p:nvSpPr>
          <p:cNvPr id="35" name="Shape 33"/>
          <p:cNvSpPr/>
          <p:nvPr/>
        </p:nvSpPr>
        <p:spPr>
          <a:xfrm>
            <a:off x="9058275" y="5876925"/>
            <a:ext cx="2545705" cy="9525"/>
          </a:xfrm>
          <a:prstGeom prst="rect">
            <a:avLst/>
          </a:prstGeom>
          <a:solidFill>
            <a:srgbClr val="EDE5D4"/>
          </a:solidFill>
          <a:ln/>
        </p:spPr>
        <p:txBody>
          <a:bodyPr/>
          <a:lstStyle/>
          <a:p>
            <a:endParaRPr lang="pl-PL"/>
          </a:p>
        </p:txBody>
      </p:sp>
      <p:sp>
        <p:nvSpPr>
          <p:cNvPr id="36" name="Text 34"/>
          <p:cNvSpPr/>
          <p:nvPr/>
        </p:nvSpPr>
        <p:spPr>
          <a:xfrm>
            <a:off x="9172575" y="5372100"/>
            <a:ext cx="239347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Sofia L. · Z. 102</a:t>
            </a:r>
            <a:endParaRPr lang="en-US" sz="1875" dirty="0"/>
          </a:p>
        </p:txBody>
      </p:sp>
      <p:sp>
        <p:nvSpPr>
          <p:cNvPr id="37" name="Shape 35"/>
          <p:cNvSpPr/>
          <p:nvPr/>
        </p:nvSpPr>
        <p:spPr>
          <a:xfrm>
            <a:off x="11603980" y="5876925"/>
            <a:ext cx="2094905" cy="9525"/>
          </a:xfrm>
          <a:prstGeom prst="rect">
            <a:avLst/>
          </a:prstGeom>
          <a:solidFill>
            <a:srgbClr val="EDE5D4"/>
          </a:solidFill>
          <a:ln/>
        </p:spPr>
        <p:txBody>
          <a:bodyPr/>
          <a:lstStyle/>
          <a:p>
            <a:endParaRPr lang="pl-PL"/>
          </a:p>
        </p:txBody>
      </p:sp>
      <p:sp>
        <p:nvSpPr>
          <p:cNvPr id="38" name="Text 36"/>
          <p:cNvSpPr/>
          <p:nvPr/>
        </p:nvSpPr>
        <p:spPr>
          <a:xfrm>
            <a:off x="11718280" y="5372100"/>
            <a:ext cx="1942505"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Medikationsfehler</a:t>
            </a:r>
            <a:endParaRPr lang="en-US" sz="1875" dirty="0"/>
          </a:p>
        </p:txBody>
      </p:sp>
      <p:sp>
        <p:nvSpPr>
          <p:cNvPr id="39" name="Shape 37"/>
          <p:cNvSpPr/>
          <p:nvPr/>
        </p:nvSpPr>
        <p:spPr>
          <a:xfrm>
            <a:off x="13698885" y="5876925"/>
            <a:ext cx="1432024" cy="9525"/>
          </a:xfrm>
          <a:prstGeom prst="rect">
            <a:avLst/>
          </a:prstGeom>
          <a:solidFill>
            <a:srgbClr val="EDE5D4"/>
          </a:solidFill>
          <a:ln/>
        </p:spPr>
        <p:txBody>
          <a:bodyPr/>
          <a:lstStyle/>
          <a:p>
            <a:endParaRPr lang="pl-PL"/>
          </a:p>
        </p:txBody>
      </p:sp>
      <p:sp>
        <p:nvSpPr>
          <p:cNvPr id="40" name="Text 38"/>
          <p:cNvSpPr/>
          <p:nvPr/>
        </p:nvSpPr>
        <p:spPr>
          <a:xfrm>
            <a:off x="13813185" y="5372100"/>
            <a:ext cx="1279624" cy="314325"/>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gering</a:t>
            </a:r>
            <a:endParaRPr lang="en-US" sz="1875" dirty="0"/>
          </a:p>
        </p:txBody>
      </p:sp>
      <p:sp>
        <p:nvSpPr>
          <p:cNvPr id="41" name="Shape 39"/>
          <p:cNvSpPr/>
          <p:nvPr/>
        </p:nvSpPr>
        <p:spPr>
          <a:xfrm>
            <a:off x="15130909" y="5876925"/>
            <a:ext cx="1909316" cy="9525"/>
          </a:xfrm>
          <a:prstGeom prst="rect">
            <a:avLst/>
          </a:prstGeom>
          <a:solidFill>
            <a:srgbClr val="EDE5D4"/>
          </a:solidFill>
          <a:ln/>
        </p:spPr>
        <p:txBody>
          <a:bodyPr/>
          <a:lstStyle/>
          <a:p>
            <a:endParaRPr lang="pl-PL"/>
          </a:p>
        </p:txBody>
      </p:sp>
      <p:sp>
        <p:nvSpPr>
          <p:cNvPr id="42" name="Text 40"/>
          <p:cNvSpPr/>
          <p:nvPr/>
        </p:nvSpPr>
        <p:spPr>
          <a:xfrm>
            <a:off x="15245209" y="5372100"/>
            <a:ext cx="175691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C6E49"/>
                </a:solidFill>
                <a:latin typeface="Arial" pitchFamily="34" charset="0"/>
                <a:ea typeface="Arial" pitchFamily="34" charset="-122"/>
                <a:cs typeface="Arial" pitchFamily="34" charset="-120"/>
              </a:rPr>
              <a:t>abgeschlossen</a:t>
            </a:r>
            <a:endParaRPr lang="en-US" sz="1875" dirty="0"/>
          </a:p>
        </p:txBody>
      </p:sp>
      <p:sp>
        <p:nvSpPr>
          <p:cNvPr id="43" name="Shape 41"/>
          <p:cNvSpPr/>
          <p:nvPr/>
        </p:nvSpPr>
        <p:spPr>
          <a:xfrm>
            <a:off x="7820025" y="6619875"/>
            <a:ext cx="1238250" cy="9525"/>
          </a:xfrm>
          <a:prstGeom prst="rect">
            <a:avLst/>
          </a:prstGeom>
          <a:solidFill>
            <a:srgbClr val="EDE5D4"/>
          </a:solidFill>
          <a:ln/>
        </p:spPr>
        <p:txBody>
          <a:bodyPr/>
          <a:lstStyle/>
          <a:p>
            <a:endParaRPr lang="pl-PL"/>
          </a:p>
        </p:txBody>
      </p:sp>
      <p:sp>
        <p:nvSpPr>
          <p:cNvPr id="44" name="Text 42"/>
          <p:cNvSpPr/>
          <p:nvPr/>
        </p:nvSpPr>
        <p:spPr>
          <a:xfrm>
            <a:off x="8162925" y="6115050"/>
            <a:ext cx="85725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22.06</a:t>
            </a:r>
            <a:endParaRPr lang="en-US" sz="1875" dirty="0"/>
          </a:p>
        </p:txBody>
      </p:sp>
      <p:sp>
        <p:nvSpPr>
          <p:cNvPr id="45" name="Shape 43"/>
          <p:cNvSpPr/>
          <p:nvPr/>
        </p:nvSpPr>
        <p:spPr>
          <a:xfrm>
            <a:off x="9058275" y="6619875"/>
            <a:ext cx="2545705" cy="9525"/>
          </a:xfrm>
          <a:prstGeom prst="rect">
            <a:avLst/>
          </a:prstGeom>
          <a:solidFill>
            <a:srgbClr val="EDE5D4"/>
          </a:solidFill>
          <a:ln/>
        </p:spPr>
        <p:txBody>
          <a:bodyPr/>
          <a:lstStyle/>
          <a:p>
            <a:endParaRPr lang="pl-PL"/>
          </a:p>
        </p:txBody>
      </p:sp>
      <p:sp>
        <p:nvSpPr>
          <p:cNvPr id="46" name="Text 44"/>
          <p:cNvSpPr/>
          <p:nvPr/>
        </p:nvSpPr>
        <p:spPr>
          <a:xfrm>
            <a:off x="9172575" y="6115050"/>
            <a:ext cx="239347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Martin S. · Z. 105</a:t>
            </a:r>
            <a:endParaRPr lang="en-US" sz="1875" dirty="0"/>
          </a:p>
        </p:txBody>
      </p:sp>
      <p:sp>
        <p:nvSpPr>
          <p:cNvPr id="47" name="Shape 45"/>
          <p:cNvSpPr/>
          <p:nvPr/>
        </p:nvSpPr>
        <p:spPr>
          <a:xfrm>
            <a:off x="11603980" y="6619875"/>
            <a:ext cx="2094905" cy="9525"/>
          </a:xfrm>
          <a:prstGeom prst="rect">
            <a:avLst/>
          </a:prstGeom>
          <a:solidFill>
            <a:srgbClr val="EDE5D4"/>
          </a:solidFill>
          <a:ln/>
        </p:spPr>
        <p:txBody>
          <a:bodyPr/>
          <a:lstStyle/>
          <a:p>
            <a:endParaRPr lang="pl-PL"/>
          </a:p>
        </p:txBody>
      </p:sp>
      <p:sp>
        <p:nvSpPr>
          <p:cNvPr id="48" name="Text 46"/>
          <p:cNvSpPr/>
          <p:nvPr/>
        </p:nvSpPr>
        <p:spPr>
          <a:xfrm>
            <a:off x="11718280" y="6115050"/>
            <a:ext cx="1942505"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Dekubitus</a:t>
            </a:r>
            <a:endParaRPr lang="en-US" sz="1875" dirty="0"/>
          </a:p>
        </p:txBody>
      </p:sp>
      <p:sp>
        <p:nvSpPr>
          <p:cNvPr id="49" name="Shape 47"/>
          <p:cNvSpPr/>
          <p:nvPr/>
        </p:nvSpPr>
        <p:spPr>
          <a:xfrm>
            <a:off x="13698885" y="6619875"/>
            <a:ext cx="1432024" cy="9525"/>
          </a:xfrm>
          <a:prstGeom prst="rect">
            <a:avLst/>
          </a:prstGeom>
          <a:solidFill>
            <a:srgbClr val="EDE5D4"/>
          </a:solidFill>
          <a:ln/>
        </p:spPr>
        <p:txBody>
          <a:bodyPr/>
          <a:lstStyle/>
          <a:p>
            <a:endParaRPr lang="pl-PL"/>
          </a:p>
        </p:txBody>
      </p:sp>
      <p:sp>
        <p:nvSpPr>
          <p:cNvPr id="50" name="Text 48"/>
          <p:cNvSpPr/>
          <p:nvPr/>
        </p:nvSpPr>
        <p:spPr>
          <a:xfrm>
            <a:off x="13813185" y="6115050"/>
            <a:ext cx="1279624" cy="314325"/>
          </a:xfrm>
          <a:prstGeom prst="rect">
            <a:avLst/>
          </a:prstGeom>
          <a:noFill/>
          <a:ln/>
        </p:spPr>
        <p:txBody>
          <a:bodyPr wrap="square" lIns="25400" tIns="25400" rIns="25400" bIns="25400" rtlCol="0" anchor="t">
            <a:normAutofit/>
          </a:bodyPr>
          <a:lstStyle/>
          <a:p>
            <a:pPr marL="0" indent="0" algn="l">
              <a:buNone/>
            </a:pPr>
            <a:r>
              <a:rPr lang="en-US" sz="1875" b="1" dirty="0">
                <a:solidFill>
                  <a:srgbClr val="C0402B"/>
                </a:solidFill>
                <a:latin typeface="Arial" pitchFamily="34" charset="0"/>
                <a:ea typeface="Arial" pitchFamily="34" charset="-122"/>
                <a:cs typeface="Arial" pitchFamily="34" charset="-120"/>
              </a:rPr>
              <a:t>hoch</a:t>
            </a:r>
            <a:endParaRPr lang="en-US" sz="1875" dirty="0"/>
          </a:p>
        </p:txBody>
      </p:sp>
      <p:sp>
        <p:nvSpPr>
          <p:cNvPr id="51" name="Shape 49"/>
          <p:cNvSpPr/>
          <p:nvPr/>
        </p:nvSpPr>
        <p:spPr>
          <a:xfrm>
            <a:off x="15130909" y="6619875"/>
            <a:ext cx="1909316" cy="9525"/>
          </a:xfrm>
          <a:prstGeom prst="rect">
            <a:avLst/>
          </a:prstGeom>
          <a:solidFill>
            <a:srgbClr val="EDE5D4"/>
          </a:solidFill>
          <a:ln/>
        </p:spPr>
        <p:txBody>
          <a:bodyPr/>
          <a:lstStyle/>
          <a:p>
            <a:endParaRPr lang="pl-PL"/>
          </a:p>
        </p:txBody>
      </p:sp>
      <p:sp>
        <p:nvSpPr>
          <p:cNvPr id="52" name="Text 50"/>
          <p:cNvSpPr/>
          <p:nvPr/>
        </p:nvSpPr>
        <p:spPr>
          <a:xfrm>
            <a:off x="15245209" y="6115050"/>
            <a:ext cx="175691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B07A1E"/>
                </a:solidFill>
                <a:latin typeface="Arial" pitchFamily="34" charset="0"/>
                <a:ea typeface="Arial" pitchFamily="34" charset="-122"/>
                <a:cs typeface="Arial" pitchFamily="34" charset="-120"/>
              </a:rPr>
              <a:t>in Bearbeitung</a:t>
            </a:r>
            <a:endParaRPr lang="en-US" sz="1875" dirty="0"/>
          </a:p>
        </p:txBody>
      </p:sp>
      <p:sp>
        <p:nvSpPr>
          <p:cNvPr id="53" name="Text 51"/>
          <p:cNvSpPr/>
          <p:nvPr/>
        </p:nvSpPr>
        <p:spPr>
          <a:xfrm>
            <a:off x="8162925" y="6858000"/>
            <a:ext cx="85725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19.06</a:t>
            </a:r>
            <a:endParaRPr lang="en-US" sz="1875" dirty="0"/>
          </a:p>
        </p:txBody>
      </p:sp>
      <p:sp>
        <p:nvSpPr>
          <p:cNvPr id="54" name="Text 52"/>
          <p:cNvSpPr/>
          <p:nvPr/>
        </p:nvSpPr>
        <p:spPr>
          <a:xfrm>
            <a:off x="9172575" y="6858000"/>
            <a:ext cx="239347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Johanna P. · Z. 106</a:t>
            </a:r>
            <a:endParaRPr lang="en-US" sz="1875" dirty="0"/>
          </a:p>
        </p:txBody>
      </p:sp>
      <p:sp>
        <p:nvSpPr>
          <p:cNvPr id="55" name="Text 53"/>
          <p:cNvSpPr/>
          <p:nvPr/>
        </p:nvSpPr>
        <p:spPr>
          <a:xfrm>
            <a:off x="11718280" y="6858000"/>
            <a:ext cx="1942505"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6221C"/>
                </a:solidFill>
                <a:latin typeface="Arial" pitchFamily="34" charset="0"/>
                <a:ea typeface="Arial" pitchFamily="34" charset="-122"/>
                <a:cs typeface="Arial" pitchFamily="34" charset="-120"/>
              </a:rPr>
              <a:t>Aspiration</a:t>
            </a:r>
            <a:endParaRPr lang="en-US" sz="1875" dirty="0"/>
          </a:p>
        </p:txBody>
      </p:sp>
      <p:sp>
        <p:nvSpPr>
          <p:cNvPr id="56" name="Text 54"/>
          <p:cNvSpPr/>
          <p:nvPr/>
        </p:nvSpPr>
        <p:spPr>
          <a:xfrm>
            <a:off x="13813185" y="6858000"/>
            <a:ext cx="1279624" cy="314325"/>
          </a:xfrm>
          <a:prstGeom prst="rect">
            <a:avLst/>
          </a:prstGeom>
          <a:noFill/>
          <a:ln/>
        </p:spPr>
        <p:txBody>
          <a:bodyPr wrap="square" lIns="25400" tIns="25400" rIns="25400" bIns="25400" rtlCol="0" anchor="t">
            <a:normAutofit/>
          </a:bodyPr>
          <a:lstStyle/>
          <a:p>
            <a:pPr marL="0" indent="0" algn="l">
              <a:buNone/>
            </a:pPr>
            <a:r>
              <a:rPr lang="en-US" sz="1875" b="1" dirty="0">
                <a:solidFill>
                  <a:srgbClr val="B07A1E"/>
                </a:solidFill>
                <a:latin typeface="Arial" pitchFamily="34" charset="0"/>
                <a:ea typeface="Arial" pitchFamily="34" charset="-122"/>
                <a:cs typeface="Arial" pitchFamily="34" charset="-120"/>
              </a:rPr>
              <a:t>mittel</a:t>
            </a:r>
            <a:endParaRPr lang="en-US" sz="1875" dirty="0"/>
          </a:p>
        </p:txBody>
      </p:sp>
      <p:sp>
        <p:nvSpPr>
          <p:cNvPr id="57" name="Text 55"/>
          <p:cNvSpPr/>
          <p:nvPr/>
        </p:nvSpPr>
        <p:spPr>
          <a:xfrm>
            <a:off x="15245209" y="6858000"/>
            <a:ext cx="175691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2C6E49"/>
                </a:solidFill>
                <a:latin typeface="Arial" pitchFamily="34" charset="0"/>
                <a:ea typeface="Arial" pitchFamily="34" charset="-122"/>
                <a:cs typeface="Arial" pitchFamily="34" charset="-120"/>
              </a:rPr>
              <a:t>abgeschlossen</a:t>
            </a:r>
            <a:endParaRPr lang="en-US" sz="187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2733452"/>
            <a:ext cx="62865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07</a:t>
            </a:r>
            <a:endParaRPr lang="en-US" sz="1875" dirty="0"/>
          </a:p>
        </p:txBody>
      </p:sp>
      <p:sp>
        <p:nvSpPr>
          <p:cNvPr id="3" name="Text 1"/>
          <p:cNvSpPr/>
          <p:nvPr/>
        </p:nvSpPr>
        <p:spPr>
          <a:xfrm>
            <a:off x="1238250" y="3295427"/>
            <a:ext cx="5886450" cy="2086347"/>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Medizinische Berichte mit einem Klick</a:t>
            </a:r>
            <a:endParaRPr lang="en-US" sz="4800" dirty="0"/>
          </a:p>
        </p:txBody>
      </p:sp>
      <p:sp>
        <p:nvSpPr>
          <p:cNvPr id="4" name="Text 2"/>
          <p:cNvSpPr/>
          <p:nvPr/>
        </p:nvSpPr>
        <p:spPr>
          <a:xfrm>
            <a:off x="1238250" y="5762774"/>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499741" y="5762774"/>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Fertiges PDF-Dokument für Familie, Hausarzt oder Prüfung - für jeden beliebigen Zeitraum.</a:t>
            </a:r>
            <a:endParaRPr lang="en-US" sz="2025" dirty="0"/>
          </a:p>
        </p:txBody>
      </p:sp>
      <p:sp>
        <p:nvSpPr>
          <p:cNvPr id="6" name="Text 4"/>
          <p:cNvSpPr/>
          <p:nvPr/>
        </p:nvSpPr>
        <p:spPr>
          <a:xfrm>
            <a:off x="1238250" y="6781949"/>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499741" y="6781949"/>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Trends der Vitalfunktionen, Ereignisse und Medikamentenhistorie an einem Ort.</a:t>
            </a:r>
            <a:endParaRPr lang="en-US" sz="2025" dirty="0"/>
          </a:p>
        </p:txBody>
      </p:sp>
      <p:sp>
        <p:nvSpPr>
          <p:cNvPr id="8" name="Shape 6"/>
          <p:cNvSpPr/>
          <p:nvPr/>
        </p:nvSpPr>
        <p:spPr>
          <a:xfrm>
            <a:off x="8229600" y="1945481"/>
            <a:ext cx="8401050" cy="6396038"/>
          </a:xfrm>
          <a:prstGeom prst="roundRect">
            <a:avLst>
              <a:gd name="adj" fmla="val 1191"/>
            </a:avLst>
          </a:prstGeom>
          <a:solidFill>
            <a:srgbClr val="FFFFFF"/>
          </a:solidFill>
          <a:ln w="9525">
            <a:solidFill>
              <a:srgbClr val="E4DBC9"/>
            </a:solidFill>
            <a:prstDash val="solid"/>
          </a:ln>
          <a:effectLst>
            <a:outerShdw blurRad="571500" dist="228600" dir="5400000" algn="bl" rotWithShape="0">
              <a:srgbClr val="26221C">
                <a:alpha val="12000"/>
              </a:srgbClr>
            </a:outerShdw>
          </a:effectLst>
        </p:spPr>
        <p:txBody>
          <a:bodyPr/>
          <a:lstStyle/>
          <a:p>
            <a:endParaRPr lang="pl-PL"/>
          </a:p>
        </p:txBody>
      </p:sp>
      <p:sp>
        <p:nvSpPr>
          <p:cNvPr id="9" name="Shape 7"/>
          <p:cNvSpPr/>
          <p:nvPr/>
        </p:nvSpPr>
        <p:spPr>
          <a:xfrm>
            <a:off x="8810625" y="3364706"/>
            <a:ext cx="7239000" cy="19050"/>
          </a:xfrm>
          <a:prstGeom prst="rect">
            <a:avLst/>
          </a:prstGeom>
          <a:solidFill>
            <a:srgbClr val="1F3B33"/>
          </a:solidFill>
          <a:ln/>
        </p:spPr>
        <p:txBody>
          <a:bodyPr/>
          <a:lstStyle/>
          <a:p>
            <a:endParaRPr lang="pl-PL"/>
          </a:p>
        </p:txBody>
      </p:sp>
      <p:sp>
        <p:nvSpPr>
          <p:cNvPr id="10" name="Text 8"/>
          <p:cNvSpPr/>
          <p:nvPr/>
        </p:nvSpPr>
        <p:spPr>
          <a:xfrm>
            <a:off x="8810625" y="2450306"/>
            <a:ext cx="3494164" cy="385763"/>
          </a:xfrm>
          <a:prstGeom prst="rect">
            <a:avLst/>
          </a:prstGeom>
          <a:noFill/>
          <a:ln/>
        </p:spPr>
        <p:txBody>
          <a:bodyPr wrap="square" lIns="25400" tIns="25400" rIns="25400" bIns="25400" rtlCol="0" anchor="t">
            <a:normAutofit/>
          </a:bodyPr>
          <a:lstStyle/>
          <a:p>
            <a:pPr marL="0" indent="0" algn="l">
              <a:buNone/>
            </a:pPr>
            <a:r>
              <a:rPr lang="en-US" sz="2400" dirty="0">
                <a:solidFill>
                  <a:srgbClr val="1F3B33"/>
                </a:solidFill>
                <a:latin typeface="Georgia" pitchFamily="34" charset="0"/>
                <a:ea typeface="Georgia" pitchFamily="34" charset="-122"/>
                <a:cs typeface="Georgia" pitchFamily="34" charset="-120"/>
              </a:rPr>
              <a:t>Serenia</a:t>
            </a:r>
            <a:endParaRPr lang="en-US" sz="2400" dirty="0"/>
          </a:p>
        </p:txBody>
      </p:sp>
      <p:sp>
        <p:nvSpPr>
          <p:cNvPr id="11" name="Text 9"/>
          <p:cNvSpPr/>
          <p:nvPr/>
        </p:nvSpPr>
        <p:spPr>
          <a:xfrm>
            <a:off x="8810625" y="2855119"/>
            <a:ext cx="3494164"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Medizinischer Bewohnerbericht</a:t>
            </a:r>
            <a:endParaRPr lang="en-US" sz="1800" dirty="0"/>
          </a:p>
        </p:txBody>
      </p:sp>
      <p:sp>
        <p:nvSpPr>
          <p:cNvPr id="12" name="Text 10"/>
          <p:cNvSpPr/>
          <p:nvPr/>
        </p:nvSpPr>
        <p:spPr>
          <a:xfrm>
            <a:off x="13622982" y="2450306"/>
            <a:ext cx="2669307"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Haus „Goldener Herbst“</a:t>
            </a:r>
            <a:endParaRPr lang="en-US" sz="1800" dirty="0"/>
          </a:p>
        </p:txBody>
      </p:sp>
      <p:sp>
        <p:nvSpPr>
          <p:cNvPr id="13" name="Text 11"/>
          <p:cNvSpPr/>
          <p:nvPr/>
        </p:nvSpPr>
        <p:spPr>
          <a:xfrm>
            <a:off x="13431664" y="2769394"/>
            <a:ext cx="2879757"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Zeitraum: 01.–25.06.2026</a:t>
            </a:r>
            <a:endParaRPr lang="en-US" sz="1800" dirty="0"/>
          </a:p>
        </p:txBody>
      </p:sp>
      <p:sp>
        <p:nvSpPr>
          <p:cNvPr id="14" name="Text 12"/>
          <p:cNvSpPr/>
          <p:nvPr/>
        </p:nvSpPr>
        <p:spPr>
          <a:xfrm>
            <a:off x="8810625" y="3707606"/>
            <a:ext cx="7962900" cy="404813"/>
          </a:xfrm>
          <a:prstGeom prst="rect">
            <a:avLst/>
          </a:prstGeom>
          <a:noFill/>
          <a:ln/>
        </p:spPr>
        <p:txBody>
          <a:bodyPr wrap="square" lIns="25400" tIns="25400" rIns="25400" bIns="25400" rtlCol="0" anchor="t">
            <a:normAutofit/>
          </a:bodyPr>
          <a:lstStyle/>
          <a:p>
            <a:pPr marL="0" indent="0" algn="l">
              <a:buNone/>
            </a:pPr>
            <a:r>
              <a:rPr lang="en-US" sz="2550" dirty="0">
                <a:solidFill>
                  <a:srgbClr val="26221C"/>
                </a:solidFill>
                <a:latin typeface="Georgia" pitchFamily="34" charset="0"/>
                <a:ea typeface="Georgia" pitchFamily="34" charset="-122"/>
                <a:cs typeface="Georgia" pitchFamily="34" charset="-120"/>
              </a:rPr>
              <a:t>Theodor Krause · Zimmer 104</a:t>
            </a:r>
            <a:endParaRPr lang="en-US" sz="2550" dirty="0"/>
          </a:p>
        </p:txBody>
      </p:sp>
      <p:sp>
        <p:nvSpPr>
          <p:cNvPr id="15" name="Text 13"/>
          <p:cNvSpPr/>
          <p:nvPr/>
        </p:nvSpPr>
        <p:spPr>
          <a:xfrm>
            <a:off x="8810625" y="4150519"/>
            <a:ext cx="796290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geb. 1942 · Blutgruppe A Rh+ · unterstützte Pflege</a:t>
            </a:r>
            <a:endParaRPr lang="en-US" sz="1875" dirty="0"/>
          </a:p>
        </p:txBody>
      </p:sp>
      <p:sp>
        <p:nvSpPr>
          <p:cNvPr id="16" name="Shape 14"/>
          <p:cNvSpPr/>
          <p:nvPr/>
        </p:nvSpPr>
        <p:spPr>
          <a:xfrm>
            <a:off x="8810625" y="4750594"/>
            <a:ext cx="2286000" cy="1109663"/>
          </a:xfrm>
          <a:prstGeom prst="roundRect">
            <a:avLst>
              <a:gd name="adj" fmla="val 8584"/>
            </a:avLst>
          </a:prstGeom>
          <a:solidFill>
            <a:srgbClr val="F6F0E3"/>
          </a:solidFill>
          <a:ln/>
        </p:spPr>
        <p:txBody>
          <a:bodyPr/>
          <a:lstStyle/>
          <a:p>
            <a:endParaRPr lang="pl-PL"/>
          </a:p>
        </p:txBody>
      </p:sp>
      <p:sp>
        <p:nvSpPr>
          <p:cNvPr id="17" name="Text 15"/>
          <p:cNvSpPr/>
          <p:nvPr/>
        </p:nvSpPr>
        <p:spPr>
          <a:xfrm>
            <a:off x="9058275" y="4960144"/>
            <a:ext cx="1969770" cy="428625"/>
          </a:xfrm>
          <a:prstGeom prst="rect">
            <a:avLst/>
          </a:prstGeom>
          <a:noFill/>
          <a:ln/>
        </p:spPr>
        <p:txBody>
          <a:bodyPr wrap="square" lIns="25400" tIns="25400" rIns="25400" bIns="25400" rtlCol="0" anchor="t">
            <a:normAutofit/>
          </a:bodyPr>
          <a:lstStyle/>
          <a:p>
            <a:pPr marL="0" indent="0" algn="l">
              <a:buNone/>
            </a:pPr>
            <a:r>
              <a:rPr lang="en-US" sz="2700" b="1" dirty="0">
                <a:solidFill>
                  <a:srgbClr val="26221C"/>
                </a:solidFill>
                <a:latin typeface="Arial" pitchFamily="34" charset="0"/>
                <a:ea typeface="Arial" pitchFamily="34" charset="-122"/>
                <a:cs typeface="Arial" pitchFamily="34" charset="-120"/>
              </a:rPr>
              <a:t>74</a:t>
            </a:r>
            <a:endParaRPr lang="en-US" sz="2700" dirty="0"/>
          </a:p>
        </p:txBody>
      </p:sp>
      <p:sp>
        <p:nvSpPr>
          <p:cNvPr id="18" name="Text 16"/>
          <p:cNvSpPr/>
          <p:nvPr/>
        </p:nvSpPr>
        <p:spPr>
          <a:xfrm>
            <a:off x="9058275" y="5388769"/>
            <a:ext cx="1969770"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Ø Puls bpm</a:t>
            </a:r>
            <a:endParaRPr lang="en-US" sz="1800" dirty="0"/>
          </a:p>
        </p:txBody>
      </p:sp>
      <p:sp>
        <p:nvSpPr>
          <p:cNvPr id="19" name="Shape 17"/>
          <p:cNvSpPr/>
          <p:nvPr/>
        </p:nvSpPr>
        <p:spPr>
          <a:xfrm>
            <a:off x="11287125" y="4750594"/>
            <a:ext cx="2286000" cy="1109663"/>
          </a:xfrm>
          <a:prstGeom prst="roundRect">
            <a:avLst>
              <a:gd name="adj" fmla="val 8584"/>
            </a:avLst>
          </a:prstGeom>
          <a:solidFill>
            <a:srgbClr val="F6F0E3"/>
          </a:solidFill>
          <a:ln/>
        </p:spPr>
        <p:txBody>
          <a:bodyPr/>
          <a:lstStyle/>
          <a:p>
            <a:endParaRPr lang="pl-PL"/>
          </a:p>
        </p:txBody>
      </p:sp>
      <p:sp>
        <p:nvSpPr>
          <p:cNvPr id="20" name="Text 18"/>
          <p:cNvSpPr/>
          <p:nvPr/>
        </p:nvSpPr>
        <p:spPr>
          <a:xfrm>
            <a:off x="11534775" y="4960144"/>
            <a:ext cx="1969770" cy="428625"/>
          </a:xfrm>
          <a:prstGeom prst="rect">
            <a:avLst/>
          </a:prstGeom>
          <a:noFill/>
          <a:ln/>
        </p:spPr>
        <p:txBody>
          <a:bodyPr wrap="square" lIns="25400" tIns="25400" rIns="25400" bIns="25400" rtlCol="0" anchor="t">
            <a:normAutofit/>
          </a:bodyPr>
          <a:lstStyle/>
          <a:p>
            <a:pPr marL="0" indent="0" algn="l">
              <a:buNone/>
            </a:pPr>
            <a:r>
              <a:rPr lang="en-US" sz="2700" b="1" dirty="0">
                <a:solidFill>
                  <a:srgbClr val="26221C"/>
                </a:solidFill>
                <a:latin typeface="Arial" pitchFamily="34" charset="0"/>
                <a:ea typeface="Arial" pitchFamily="34" charset="-122"/>
                <a:cs typeface="Arial" pitchFamily="34" charset="-120"/>
              </a:rPr>
              <a:t>16</a:t>
            </a:r>
            <a:endParaRPr lang="en-US" sz="2700" dirty="0"/>
          </a:p>
        </p:txBody>
      </p:sp>
      <p:sp>
        <p:nvSpPr>
          <p:cNvPr id="21" name="Text 19"/>
          <p:cNvSpPr/>
          <p:nvPr/>
        </p:nvSpPr>
        <p:spPr>
          <a:xfrm>
            <a:off x="11534775" y="5388769"/>
            <a:ext cx="1969770"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Ø Atmung /min</a:t>
            </a:r>
            <a:endParaRPr lang="en-US" sz="1800" dirty="0"/>
          </a:p>
        </p:txBody>
      </p:sp>
      <p:sp>
        <p:nvSpPr>
          <p:cNvPr id="22" name="Shape 20"/>
          <p:cNvSpPr/>
          <p:nvPr/>
        </p:nvSpPr>
        <p:spPr>
          <a:xfrm>
            <a:off x="13763625" y="4750594"/>
            <a:ext cx="2286000" cy="1109663"/>
          </a:xfrm>
          <a:prstGeom prst="roundRect">
            <a:avLst>
              <a:gd name="adj" fmla="val 8584"/>
            </a:avLst>
          </a:prstGeom>
          <a:solidFill>
            <a:srgbClr val="F6F0E3"/>
          </a:solidFill>
          <a:ln/>
        </p:spPr>
        <p:txBody>
          <a:bodyPr/>
          <a:lstStyle/>
          <a:p>
            <a:endParaRPr lang="pl-PL"/>
          </a:p>
        </p:txBody>
      </p:sp>
      <p:sp>
        <p:nvSpPr>
          <p:cNvPr id="23" name="Text 21"/>
          <p:cNvSpPr/>
          <p:nvPr/>
        </p:nvSpPr>
        <p:spPr>
          <a:xfrm>
            <a:off x="14011275" y="4960144"/>
            <a:ext cx="1969770" cy="428625"/>
          </a:xfrm>
          <a:prstGeom prst="rect">
            <a:avLst/>
          </a:prstGeom>
          <a:noFill/>
          <a:ln/>
        </p:spPr>
        <p:txBody>
          <a:bodyPr wrap="square" lIns="25400" tIns="25400" rIns="25400" bIns="25400" rtlCol="0" anchor="t">
            <a:normAutofit/>
          </a:bodyPr>
          <a:lstStyle/>
          <a:p>
            <a:pPr marL="0" indent="0" algn="l">
              <a:buNone/>
            </a:pPr>
            <a:r>
              <a:rPr lang="en-US" sz="2700" b="1" dirty="0">
                <a:solidFill>
                  <a:srgbClr val="26221C"/>
                </a:solidFill>
                <a:latin typeface="Arial" pitchFamily="34" charset="0"/>
                <a:ea typeface="Arial" pitchFamily="34" charset="-122"/>
                <a:cs typeface="Arial" pitchFamily="34" charset="-120"/>
              </a:rPr>
              <a:t>1</a:t>
            </a:r>
            <a:endParaRPr lang="en-US" sz="2700" dirty="0"/>
          </a:p>
        </p:txBody>
      </p:sp>
      <p:sp>
        <p:nvSpPr>
          <p:cNvPr id="24" name="Text 22"/>
          <p:cNvSpPr/>
          <p:nvPr/>
        </p:nvSpPr>
        <p:spPr>
          <a:xfrm>
            <a:off x="14011275" y="5388769"/>
            <a:ext cx="1969770"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Ereignis</a:t>
            </a:r>
            <a:endParaRPr lang="en-US" sz="1800" dirty="0"/>
          </a:p>
        </p:txBody>
      </p:sp>
      <p:sp>
        <p:nvSpPr>
          <p:cNvPr id="25" name="Text 23"/>
          <p:cNvSpPr/>
          <p:nvPr/>
        </p:nvSpPr>
        <p:spPr>
          <a:xfrm>
            <a:off x="8810625" y="6184106"/>
            <a:ext cx="7962900" cy="300038"/>
          </a:xfrm>
          <a:prstGeom prst="rect">
            <a:avLst/>
          </a:prstGeom>
          <a:noFill/>
          <a:ln/>
        </p:spPr>
        <p:txBody>
          <a:bodyPr wrap="square" lIns="25400" tIns="25400" rIns="25400" bIns="25400" rtlCol="0" anchor="t">
            <a:normAutofit/>
          </a:bodyPr>
          <a:lstStyle/>
          <a:p>
            <a:pPr marL="0" indent="0" algn="l">
              <a:buNone/>
            </a:pPr>
            <a:r>
              <a:rPr lang="en-US" sz="1800" b="1" kern="0" spc="225" dirty="0">
                <a:solidFill>
                  <a:srgbClr val="6F6657"/>
                </a:solidFill>
                <a:latin typeface="Arial" pitchFamily="34" charset="0"/>
                <a:ea typeface="Arial" pitchFamily="34" charset="-122"/>
                <a:cs typeface="Arial" pitchFamily="34" charset="-120"/>
              </a:rPr>
              <a:t>PULSTREND · 7 TAGE</a:t>
            </a:r>
            <a:endParaRPr lang="en-US" sz="1800" dirty="0"/>
          </a:p>
        </p:txBody>
      </p:sp>
      <p:sp>
        <p:nvSpPr>
          <p:cNvPr id="26" name="Shape 24"/>
          <p:cNvSpPr/>
          <p:nvPr/>
        </p:nvSpPr>
        <p:spPr>
          <a:xfrm>
            <a:off x="8810625" y="7118524"/>
            <a:ext cx="919832" cy="718170"/>
          </a:xfrm>
          <a:prstGeom prst="roundRect">
            <a:avLst>
              <a:gd name="adj" fmla="val 7958"/>
            </a:avLst>
          </a:prstGeom>
          <a:solidFill>
            <a:srgbClr val="2C5447"/>
          </a:solidFill>
          <a:ln/>
        </p:spPr>
        <p:txBody>
          <a:bodyPr/>
          <a:lstStyle/>
          <a:p>
            <a:endParaRPr lang="pl-PL"/>
          </a:p>
        </p:txBody>
      </p:sp>
      <p:sp>
        <p:nvSpPr>
          <p:cNvPr id="27" name="Shape 25"/>
          <p:cNvSpPr/>
          <p:nvPr/>
        </p:nvSpPr>
        <p:spPr>
          <a:xfrm>
            <a:off x="9863807" y="7044258"/>
            <a:ext cx="919907" cy="792435"/>
          </a:xfrm>
          <a:prstGeom prst="roundRect">
            <a:avLst>
              <a:gd name="adj" fmla="val 7212"/>
            </a:avLst>
          </a:prstGeom>
          <a:solidFill>
            <a:srgbClr val="2C5447"/>
          </a:solidFill>
          <a:ln/>
        </p:spPr>
        <p:txBody>
          <a:bodyPr/>
          <a:lstStyle/>
          <a:p>
            <a:endParaRPr lang="pl-PL"/>
          </a:p>
        </p:txBody>
      </p:sp>
      <p:sp>
        <p:nvSpPr>
          <p:cNvPr id="28" name="Shape 26"/>
          <p:cNvSpPr/>
          <p:nvPr/>
        </p:nvSpPr>
        <p:spPr>
          <a:xfrm>
            <a:off x="10917064" y="7155656"/>
            <a:ext cx="919832" cy="681038"/>
          </a:xfrm>
          <a:prstGeom prst="roundRect">
            <a:avLst>
              <a:gd name="adj" fmla="val 8392"/>
            </a:avLst>
          </a:prstGeom>
          <a:solidFill>
            <a:srgbClr val="2C5447"/>
          </a:solidFill>
          <a:ln/>
        </p:spPr>
        <p:txBody>
          <a:bodyPr/>
          <a:lstStyle/>
          <a:p>
            <a:endParaRPr lang="pl-PL"/>
          </a:p>
        </p:txBody>
      </p:sp>
      <p:sp>
        <p:nvSpPr>
          <p:cNvPr id="29" name="Shape 27"/>
          <p:cNvSpPr/>
          <p:nvPr/>
        </p:nvSpPr>
        <p:spPr>
          <a:xfrm>
            <a:off x="11970246" y="7069038"/>
            <a:ext cx="919832" cy="767655"/>
          </a:xfrm>
          <a:prstGeom prst="roundRect">
            <a:avLst>
              <a:gd name="adj" fmla="val 7445"/>
            </a:avLst>
          </a:prstGeom>
          <a:solidFill>
            <a:srgbClr val="2C5447"/>
          </a:solidFill>
          <a:ln/>
        </p:spPr>
        <p:txBody>
          <a:bodyPr/>
          <a:lstStyle/>
          <a:p>
            <a:endParaRPr lang="pl-PL"/>
          </a:p>
        </p:txBody>
      </p:sp>
      <p:sp>
        <p:nvSpPr>
          <p:cNvPr id="30" name="Shape 28"/>
          <p:cNvSpPr/>
          <p:nvPr/>
        </p:nvSpPr>
        <p:spPr>
          <a:xfrm>
            <a:off x="13023428" y="6697563"/>
            <a:ext cx="919832" cy="1139130"/>
          </a:xfrm>
          <a:prstGeom prst="roundRect">
            <a:avLst>
              <a:gd name="adj" fmla="val 6213"/>
            </a:avLst>
          </a:prstGeom>
          <a:solidFill>
            <a:srgbClr val="C0402B"/>
          </a:solidFill>
          <a:ln/>
        </p:spPr>
        <p:txBody>
          <a:bodyPr/>
          <a:lstStyle/>
          <a:p>
            <a:endParaRPr lang="pl-PL"/>
          </a:p>
        </p:txBody>
      </p:sp>
      <p:sp>
        <p:nvSpPr>
          <p:cNvPr id="31" name="Shape 29"/>
          <p:cNvSpPr/>
          <p:nvPr/>
        </p:nvSpPr>
        <p:spPr>
          <a:xfrm>
            <a:off x="14076611" y="7019479"/>
            <a:ext cx="919832" cy="817215"/>
          </a:xfrm>
          <a:prstGeom prst="roundRect">
            <a:avLst>
              <a:gd name="adj" fmla="val 6993"/>
            </a:avLst>
          </a:prstGeom>
          <a:solidFill>
            <a:srgbClr val="2C5447"/>
          </a:solidFill>
          <a:ln/>
        </p:spPr>
        <p:txBody>
          <a:bodyPr/>
          <a:lstStyle/>
          <a:p>
            <a:endParaRPr lang="pl-PL"/>
          </a:p>
        </p:txBody>
      </p:sp>
      <p:sp>
        <p:nvSpPr>
          <p:cNvPr id="32" name="Shape 30"/>
          <p:cNvSpPr/>
          <p:nvPr/>
        </p:nvSpPr>
        <p:spPr>
          <a:xfrm>
            <a:off x="15129793" y="7093744"/>
            <a:ext cx="919832" cy="742950"/>
          </a:xfrm>
          <a:prstGeom prst="roundRect">
            <a:avLst>
              <a:gd name="adj" fmla="val 7692"/>
            </a:avLst>
          </a:prstGeom>
          <a:solidFill>
            <a:srgbClr val="2C5447"/>
          </a:solidFill>
          <a:ln/>
        </p:spPr>
        <p:txBody>
          <a:bodyPr/>
          <a:lstStyle/>
          <a:p>
            <a:endParaRPr lang="pl-P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F3B33"/>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E8975A"/>
                </a:solidFill>
                <a:latin typeface="Arial" pitchFamily="34" charset="0"/>
                <a:ea typeface="Arial" pitchFamily="34" charset="-122"/>
                <a:cs typeface="Arial" pitchFamily="34" charset="-120"/>
              </a:rPr>
              <a:t>VORTEILE</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F7EFE3"/>
                </a:solidFill>
                <a:latin typeface="Georgia" pitchFamily="34" charset="0"/>
                <a:ea typeface="Georgia" pitchFamily="34" charset="-122"/>
                <a:cs typeface="Georgia" pitchFamily="34" charset="-120"/>
              </a:rPr>
              <a:t>Was Ihre Einrichtung gewinnt</a:t>
            </a:r>
            <a:endParaRPr lang="en-US" sz="5550" dirty="0"/>
          </a:p>
        </p:txBody>
      </p:sp>
      <p:sp>
        <p:nvSpPr>
          <p:cNvPr id="4" name="Shape 2"/>
          <p:cNvSpPr/>
          <p:nvPr/>
        </p:nvSpPr>
        <p:spPr>
          <a:xfrm>
            <a:off x="1238250" y="3108945"/>
            <a:ext cx="3695700" cy="28575"/>
          </a:xfrm>
          <a:prstGeom prst="rect">
            <a:avLst/>
          </a:prstGeom>
          <a:solidFill>
            <a:srgbClr val="E8975A"/>
          </a:solidFill>
          <a:ln/>
        </p:spPr>
        <p:txBody>
          <a:bodyPr/>
          <a:lstStyle/>
          <a:p>
            <a:endParaRPr lang="pl-PL"/>
          </a:p>
        </p:txBody>
      </p:sp>
      <p:sp>
        <p:nvSpPr>
          <p:cNvPr id="5" name="Text 3"/>
          <p:cNvSpPr/>
          <p:nvPr/>
        </p:nvSpPr>
        <p:spPr>
          <a:xfrm>
            <a:off x="1238250" y="3461370"/>
            <a:ext cx="4065270" cy="857250"/>
          </a:xfrm>
          <a:prstGeom prst="rect">
            <a:avLst/>
          </a:prstGeom>
          <a:noFill/>
          <a:ln/>
        </p:spPr>
        <p:txBody>
          <a:bodyPr wrap="square" lIns="25400" tIns="25400" rIns="25400" bIns="25400" rtlCol="0" anchor="t">
            <a:normAutofit/>
          </a:bodyPr>
          <a:lstStyle/>
          <a:p>
            <a:pPr marL="0" indent="0" algn="l">
              <a:buNone/>
            </a:pPr>
            <a:r>
              <a:rPr lang="en-US" sz="5700" dirty="0">
                <a:solidFill>
                  <a:srgbClr val="F7EFE3"/>
                </a:solidFill>
                <a:latin typeface="Georgia" pitchFamily="34" charset="0"/>
                <a:ea typeface="Georgia" pitchFamily="34" charset="-122"/>
                <a:cs typeface="Georgia" pitchFamily="34" charset="-120"/>
              </a:rPr>
              <a:t>&lt; 10 s</a:t>
            </a:r>
            <a:endParaRPr lang="en-US" sz="5700" dirty="0"/>
          </a:p>
        </p:txBody>
      </p:sp>
      <p:sp>
        <p:nvSpPr>
          <p:cNvPr id="6" name="Text 4"/>
          <p:cNvSpPr/>
          <p:nvPr/>
        </p:nvSpPr>
        <p:spPr>
          <a:xfrm>
            <a:off x="1238250" y="4451970"/>
            <a:ext cx="4065270"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F7EFE3"/>
                </a:solidFill>
                <a:latin typeface="Arial" pitchFamily="34" charset="0"/>
                <a:ea typeface="Arial" pitchFamily="34" charset="-122"/>
                <a:cs typeface="Arial" pitchFamily="34" charset="-120"/>
              </a:rPr>
              <a:t>Schnellere Reaktion</a:t>
            </a:r>
            <a:endParaRPr lang="en-US" sz="2175" dirty="0"/>
          </a:p>
        </p:txBody>
      </p:sp>
      <p:sp>
        <p:nvSpPr>
          <p:cNvPr id="7" name="Text 5"/>
          <p:cNvSpPr/>
          <p:nvPr/>
        </p:nvSpPr>
        <p:spPr>
          <a:xfrm>
            <a:off x="1238250" y="4942508"/>
            <a:ext cx="3806571"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B9AE9C"/>
                </a:solidFill>
                <a:latin typeface="Arial" pitchFamily="34" charset="0"/>
                <a:ea typeface="Arial" pitchFamily="34" charset="-122"/>
                <a:cs typeface="Arial" pitchFamily="34" charset="-120"/>
              </a:rPr>
              <a:t>Von der Erkennung bis zum Alarm in der Hand der Pflegekraft.</a:t>
            </a:r>
            <a:endParaRPr lang="en-US" sz="1950" dirty="0"/>
          </a:p>
        </p:txBody>
      </p:sp>
      <p:sp>
        <p:nvSpPr>
          <p:cNvPr id="8" name="Shape 6"/>
          <p:cNvSpPr/>
          <p:nvPr/>
        </p:nvSpPr>
        <p:spPr>
          <a:xfrm>
            <a:off x="5276850" y="3108945"/>
            <a:ext cx="3695700" cy="28575"/>
          </a:xfrm>
          <a:prstGeom prst="rect">
            <a:avLst/>
          </a:prstGeom>
          <a:solidFill>
            <a:srgbClr val="E8975A"/>
          </a:solidFill>
          <a:ln/>
        </p:spPr>
        <p:txBody>
          <a:bodyPr/>
          <a:lstStyle/>
          <a:p>
            <a:endParaRPr lang="pl-PL"/>
          </a:p>
        </p:txBody>
      </p:sp>
      <p:sp>
        <p:nvSpPr>
          <p:cNvPr id="9" name="Text 7"/>
          <p:cNvSpPr/>
          <p:nvPr/>
        </p:nvSpPr>
        <p:spPr>
          <a:xfrm>
            <a:off x="5276850" y="3461370"/>
            <a:ext cx="4065270" cy="857250"/>
          </a:xfrm>
          <a:prstGeom prst="rect">
            <a:avLst/>
          </a:prstGeom>
          <a:noFill/>
          <a:ln/>
        </p:spPr>
        <p:txBody>
          <a:bodyPr wrap="square" lIns="25400" tIns="25400" rIns="25400" bIns="25400" rtlCol="0" anchor="t">
            <a:normAutofit/>
          </a:bodyPr>
          <a:lstStyle/>
          <a:p>
            <a:pPr marL="0" indent="0" algn="l">
              <a:buNone/>
            </a:pPr>
            <a:r>
              <a:rPr lang="en-US" sz="5700" dirty="0">
                <a:solidFill>
                  <a:srgbClr val="F7EFE3"/>
                </a:solidFill>
                <a:latin typeface="Georgia" pitchFamily="34" charset="0"/>
                <a:ea typeface="Georgia" pitchFamily="34" charset="-122"/>
                <a:cs typeface="Georgia" pitchFamily="34" charset="-120"/>
              </a:rPr>
              <a:t>−70%</a:t>
            </a:r>
            <a:endParaRPr lang="en-US" sz="5700" dirty="0"/>
          </a:p>
        </p:txBody>
      </p:sp>
      <p:sp>
        <p:nvSpPr>
          <p:cNvPr id="10" name="Text 8"/>
          <p:cNvSpPr/>
          <p:nvPr/>
        </p:nvSpPr>
        <p:spPr>
          <a:xfrm>
            <a:off x="5276850" y="4451970"/>
            <a:ext cx="4065270"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F7EFE3"/>
                </a:solidFill>
                <a:latin typeface="Arial" pitchFamily="34" charset="0"/>
                <a:ea typeface="Arial" pitchFamily="34" charset="-122"/>
                <a:cs typeface="Arial" pitchFamily="34" charset="-120"/>
              </a:rPr>
              <a:t>Weniger Papierkram</a:t>
            </a:r>
            <a:endParaRPr lang="en-US" sz="2175" dirty="0"/>
          </a:p>
        </p:txBody>
      </p:sp>
      <p:sp>
        <p:nvSpPr>
          <p:cNvPr id="11" name="Text 9"/>
          <p:cNvSpPr/>
          <p:nvPr/>
        </p:nvSpPr>
        <p:spPr>
          <a:xfrm>
            <a:off x="5276850" y="4942508"/>
            <a:ext cx="3806571"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B9AE9C"/>
                </a:solidFill>
                <a:latin typeface="Arial" pitchFamily="34" charset="0"/>
                <a:ea typeface="Arial" pitchFamily="34" charset="-122"/>
                <a:cs typeface="Arial" pitchFamily="34" charset="-120"/>
              </a:rPr>
              <a:t>Berichte und Register erstellen sich automatisch.</a:t>
            </a:r>
            <a:endParaRPr lang="en-US" sz="1950" dirty="0"/>
          </a:p>
        </p:txBody>
      </p:sp>
      <p:sp>
        <p:nvSpPr>
          <p:cNvPr id="12" name="Shape 10"/>
          <p:cNvSpPr/>
          <p:nvPr/>
        </p:nvSpPr>
        <p:spPr>
          <a:xfrm>
            <a:off x="9315450" y="3108945"/>
            <a:ext cx="3695700" cy="28575"/>
          </a:xfrm>
          <a:prstGeom prst="rect">
            <a:avLst/>
          </a:prstGeom>
          <a:solidFill>
            <a:srgbClr val="E8975A"/>
          </a:solidFill>
          <a:ln/>
        </p:spPr>
        <p:txBody>
          <a:bodyPr/>
          <a:lstStyle/>
          <a:p>
            <a:endParaRPr lang="pl-PL"/>
          </a:p>
        </p:txBody>
      </p:sp>
      <p:sp>
        <p:nvSpPr>
          <p:cNvPr id="13" name="Text 11"/>
          <p:cNvSpPr/>
          <p:nvPr/>
        </p:nvSpPr>
        <p:spPr>
          <a:xfrm>
            <a:off x="9315450" y="3461370"/>
            <a:ext cx="4065270" cy="857250"/>
          </a:xfrm>
          <a:prstGeom prst="rect">
            <a:avLst/>
          </a:prstGeom>
          <a:noFill/>
          <a:ln/>
        </p:spPr>
        <p:txBody>
          <a:bodyPr wrap="square" lIns="25400" tIns="25400" rIns="25400" bIns="25400" rtlCol="0" anchor="t">
            <a:normAutofit/>
          </a:bodyPr>
          <a:lstStyle/>
          <a:p>
            <a:pPr marL="0" indent="0" algn="l">
              <a:buNone/>
            </a:pPr>
            <a:r>
              <a:rPr lang="en-US" sz="5700" dirty="0">
                <a:solidFill>
                  <a:srgbClr val="F7EFE3"/>
                </a:solidFill>
                <a:latin typeface="Georgia" pitchFamily="34" charset="0"/>
                <a:ea typeface="Georgia" pitchFamily="34" charset="-122"/>
                <a:cs typeface="Georgia" pitchFamily="34" charset="-120"/>
              </a:rPr>
              <a:t>24/7</a:t>
            </a:r>
            <a:endParaRPr lang="en-US" sz="5700" dirty="0"/>
          </a:p>
        </p:txBody>
      </p:sp>
      <p:sp>
        <p:nvSpPr>
          <p:cNvPr id="14" name="Text 12"/>
          <p:cNvSpPr/>
          <p:nvPr/>
        </p:nvSpPr>
        <p:spPr>
          <a:xfrm>
            <a:off x="9315450" y="4451970"/>
            <a:ext cx="4065270"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F7EFE3"/>
                </a:solidFill>
                <a:latin typeface="Arial" pitchFamily="34" charset="0"/>
                <a:ea typeface="Arial" pitchFamily="34" charset="-122"/>
                <a:cs typeface="Arial" pitchFamily="34" charset="-120"/>
              </a:rPr>
              <a:t>Wachsame Unterstützung</a:t>
            </a:r>
            <a:endParaRPr lang="en-US" sz="2175" dirty="0"/>
          </a:p>
        </p:txBody>
      </p:sp>
      <p:sp>
        <p:nvSpPr>
          <p:cNvPr id="15" name="Text 13"/>
          <p:cNvSpPr/>
          <p:nvPr/>
        </p:nvSpPr>
        <p:spPr>
          <a:xfrm>
            <a:off x="9315450" y="4942508"/>
            <a:ext cx="3806571"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B9AE9C"/>
                </a:solidFill>
                <a:latin typeface="Arial" pitchFamily="34" charset="0"/>
                <a:ea typeface="Arial" pitchFamily="34" charset="-122"/>
                <a:cs typeface="Arial" pitchFamily="34" charset="-120"/>
              </a:rPr>
              <a:t>Auch nachts, wenn am wenigsten Hände da sind.</a:t>
            </a:r>
            <a:endParaRPr lang="en-US" sz="1950" dirty="0"/>
          </a:p>
        </p:txBody>
      </p:sp>
      <p:sp>
        <p:nvSpPr>
          <p:cNvPr id="16" name="Shape 14"/>
          <p:cNvSpPr/>
          <p:nvPr/>
        </p:nvSpPr>
        <p:spPr>
          <a:xfrm>
            <a:off x="13354050" y="3108945"/>
            <a:ext cx="3695700" cy="28575"/>
          </a:xfrm>
          <a:prstGeom prst="rect">
            <a:avLst/>
          </a:prstGeom>
          <a:solidFill>
            <a:srgbClr val="E8975A"/>
          </a:solidFill>
          <a:ln/>
        </p:spPr>
        <p:txBody>
          <a:bodyPr/>
          <a:lstStyle/>
          <a:p>
            <a:endParaRPr lang="pl-PL"/>
          </a:p>
        </p:txBody>
      </p:sp>
      <p:sp>
        <p:nvSpPr>
          <p:cNvPr id="17" name="Text 15"/>
          <p:cNvSpPr/>
          <p:nvPr/>
        </p:nvSpPr>
        <p:spPr>
          <a:xfrm>
            <a:off x="13354050" y="3461370"/>
            <a:ext cx="4065270" cy="857250"/>
          </a:xfrm>
          <a:prstGeom prst="rect">
            <a:avLst/>
          </a:prstGeom>
          <a:noFill/>
          <a:ln/>
        </p:spPr>
        <p:txBody>
          <a:bodyPr wrap="square" lIns="25400" tIns="25400" rIns="25400" bIns="25400" rtlCol="0" anchor="t">
            <a:normAutofit/>
          </a:bodyPr>
          <a:lstStyle/>
          <a:p>
            <a:pPr marL="0" indent="0" algn="l">
              <a:buNone/>
            </a:pPr>
            <a:r>
              <a:rPr lang="en-US" sz="5700" dirty="0">
                <a:solidFill>
                  <a:srgbClr val="F7EFE3"/>
                </a:solidFill>
                <a:latin typeface="Georgia" pitchFamily="34" charset="0"/>
                <a:ea typeface="Georgia" pitchFamily="34" charset="-122"/>
                <a:cs typeface="Georgia" pitchFamily="34" charset="-120"/>
              </a:rPr>
              <a:t>100%</a:t>
            </a:r>
            <a:endParaRPr lang="en-US" sz="5700" dirty="0"/>
          </a:p>
        </p:txBody>
      </p:sp>
      <p:sp>
        <p:nvSpPr>
          <p:cNvPr id="18" name="Text 16"/>
          <p:cNvSpPr/>
          <p:nvPr/>
        </p:nvSpPr>
        <p:spPr>
          <a:xfrm>
            <a:off x="13354050" y="4451970"/>
            <a:ext cx="4065270"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F7EFE3"/>
                </a:solidFill>
                <a:latin typeface="Arial" pitchFamily="34" charset="0"/>
                <a:ea typeface="Arial" pitchFamily="34" charset="-122"/>
                <a:cs typeface="Arial" pitchFamily="34" charset="-120"/>
              </a:rPr>
              <a:t>Prüfungsbereit</a:t>
            </a:r>
            <a:endParaRPr lang="en-US" sz="2175" dirty="0"/>
          </a:p>
        </p:txBody>
      </p:sp>
      <p:sp>
        <p:nvSpPr>
          <p:cNvPr id="19" name="Text 17"/>
          <p:cNvSpPr/>
          <p:nvPr/>
        </p:nvSpPr>
        <p:spPr>
          <a:xfrm>
            <a:off x="13354050" y="4942508"/>
            <a:ext cx="3806571"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B9AE9C"/>
                </a:solidFill>
                <a:latin typeface="Arial" pitchFamily="34" charset="0"/>
                <a:ea typeface="Arial" pitchFamily="34" charset="-122"/>
                <a:cs typeface="Arial" pitchFamily="34" charset="-120"/>
              </a:rPr>
              <a:t>Vollständige, datierte Ereignisdokumentation.</a:t>
            </a:r>
            <a:endParaRPr lang="en-US" sz="1950" dirty="0"/>
          </a:p>
        </p:txBody>
      </p:sp>
      <p:sp>
        <p:nvSpPr>
          <p:cNvPr id="20" name="Shape 18"/>
          <p:cNvSpPr/>
          <p:nvPr/>
        </p:nvSpPr>
        <p:spPr>
          <a:xfrm>
            <a:off x="1238250" y="8134350"/>
            <a:ext cx="14287500" cy="9525"/>
          </a:xfrm>
          <a:prstGeom prst="rect">
            <a:avLst/>
          </a:prstGeom>
          <a:solidFill>
            <a:srgbClr val="F7EFE3">
              <a:alpha val="25000"/>
            </a:srgbClr>
          </a:solidFill>
          <a:ln/>
        </p:spPr>
        <p:txBody>
          <a:bodyPr/>
          <a:lstStyle/>
          <a:p>
            <a:endParaRPr lang="pl-PL"/>
          </a:p>
        </p:txBody>
      </p:sp>
      <p:sp>
        <p:nvSpPr>
          <p:cNvPr id="21" name="Text 19"/>
          <p:cNvSpPr/>
          <p:nvPr/>
        </p:nvSpPr>
        <p:spPr>
          <a:xfrm>
            <a:off x="1238250" y="8505825"/>
            <a:ext cx="14716125" cy="866775"/>
          </a:xfrm>
          <a:prstGeom prst="rect">
            <a:avLst/>
          </a:prstGeom>
          <a:noFill/>
          <a:ln/>
        </p:spPr>
        <p:txBody>
          <a:bodyPr wrap="square" lIns="25400" tIns="25400" rIns="25400" bIns="25400" rtlCol="0" anchor="t">
            <a:normAutofit/>
          </a:bodyPr>
          <a:lstStyle/>
          <a:p>
            <a:pPr marL="0" indent="0" algn="l">
              <a:lnSpc>
                <a:spcPct val="150000"/>
              </a:lnSpc>
              <a:buNone/>
            </a:pPr>
            <a:r>
              <a:rPr lang="en-US" sz="2175" dirty="0">
                <a:solidFill>
                  <a:srgbClr val="D9CFBF"/>
                </a:solidFill>
                <a:latin typeface="Arial" pitchFamily="34" charset="0"/>
                <a:ea typeface="Arial" pitchFamily="34" charset="-122"/>
                <a:cs typeface="Arial" pitchFamily="34" charset="-120"/>
              </a:rPr>
              <a:t>Das Ergebnis: sicherere Bewohner, beruhigte Familien und ein Team, das mehr Zeit bei den Menschen verbringt als bei den Akten.</a:t>
            </a:r>
            <a:endParaRPr lang="en-US" sz="217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EINFÜHRUNG</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Einführung in Tagen, nicht Monaten</a:t>
            </a:r>
            <a:endParaRPr lang="en-US" sz="5550" dirty="0"/>
          </a:p>
        </p:txBody>
      </p:sp>
      <p:sp>
        <p:nvSpPr>
          <p:cNvPr id="4" name="Shape 2"/>
          <p:cNvSpPr/>
          <p:nvPr/>
        </p:nvSpPr>
        <p:spPr>
          <a:xfrm>
            <a:off x="1238250" y="3070845"/>
            <a:ext cx="3667125" cy="28575"/>
          </a:xfrm>
          <a:prstGeom prst="rect">
            <a:avLst/>
          </a:prstGeom>
          <a:solidFill>
            <a:srgbClr val="1F3B33"/>
          </a:solidFill>
          <a:ln/>
        </p:spPr>
        <p:txBody>
          <a:bodyPr/>
          <a:lstStyle/>
          <a:p>
            <a:endParaRPr lang="pl-PL"/>
          </a:p>
        </p:txBody>
      </p:sp>
      <p:sp>
        <p:nvSpPr>
          <p:cNvPr id="5" name="Text 3"/>
          <p:cNvSpPr/>
          <p:nvPr/>
        </p:nvSpPr>
        <p:spPr>
          <a:xfrm>
            <a:off x="1238250" y="3404220"/>
            <a:ext cx="4033838" cy="600075"/>
          </a:xfrm>
          <a:prstGeom prst="rect">
            <a:avLst/>
          </a:prstGeom>
          <a:noFill/>
          <a:ln/>
        </p:spPr>
        <p:txBody>
          <a:bodyPr wrap="square" lIns="25400" tIns="25400" rIns="25400" bIns="25400" rtlCol="0" anchor="t">
            <a:normAutofit/>
          </a:bodyPr>
          <a:lstStyle/>
          <a:p>
            <a:pPr marL="0" indent="0" algn="l">
              <a:buNone/>
            </a:pPr>
            <a:r>
              <a:rPr lang="en-US" sz="3900" dirty="0">
                <a:solidFill>
                  <a:srgbClr val="1F3B33"/>
                </a:solidFill>
                <a:latin typeface="Georgia" pitchFamily="34" charset="0"/>
                <a:ea typeface="Georgia" pitchFamily="34" charset="-122"/>
                <a:cs typeface="Georgia" pitchFamily="34" charset="-120"/>
              </a:rPr>
              <a:t>01</a:t>
            </a:r>
            <a:endParaRPr lang="en-US" sz="3900" dirty="0"/>
          </a:p>
        </p:txBody>
      </p:sp>
      <p:sp>
        <p:nvSpPr>
          <p:cNvPr id="6" name="Text 4"/>
          <p:cNvSpPr/>
          <p:nvPr/>
        </p:nvSpPr>
        <p:spPr>
          <a:xfrm>
            <a:off x="1238250" y="4156695"/>
            <a:ext cx="4033838" cy="376238"/>
          </a:xfrm>
          <a:prstGeom prst="rect">
            <a:avLst/>
          </a:prstGeom>
          <a:noFill/>
          <a:ln/>
        </p:spPr>
        <p:txBody>
          <a:bodyPr wrap="square" lIns="25400" tIns="25400" rIns="25400" bIns="25400" rtlCol="0" anchor="t">
            <a:normAutofit/>
          </a:bodyPr>
          <a:lstStyle/>
          <a:p>
            <a:pPr marL="0" indent="0" algn="l">
              <a:buNone/>
            </a:pPr>
            <a:r>
              <a:rPr lang="en-US" sz="2325" b="1" dirty="0">
                <a:solidFill>
                  <a:srgbClr val="26221C"/>
                </a:solidFill>
                <a:latin typeface="Arial" pitchFamily="34" charset="0"/>
                <a:ea typeface="Arial" pitchFamily="34" charset="-122"/>
                <a:cs typeface="Arial" pitchFamily="34" charset="-120"/>
              </a:rPr>
              <a:t>Audit der Einrichtung</a:t>
            </a:r>
            <a:endParaRPr lang="en-US" sz="2325" dirty="0"/>
          </a:p>
        </p:txBody>
      </p:sp>
      <p:sp>
        <p:nvSpPr>
          <p:cNvPr id="7" name="Text 5"/>
          <p:cNvSpPr/>
          <p:nvPr/>
        </p:nvSpPr>
        <p:spPr>
          <a:xfrm>
            <a:off x="1238250" y="4685333"/>
            <a:ext cx="3777139"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Gemeinsam legen wir Zimmer, Bereiche und die Bedürfnisse des Teams fest.</a:t>
            </a:r>
            <a:endParaRPr lang="en-US" sz="1950" dirty="0"/>
          </a:p>
        </p:txBody>
      </p:sp>
      <p:sp>
        <p:nvSpPr>
          <p:cNvPr id="8" name="Shape 6"/>
          <p:cNvSpPr/>
          <p:nvPr/>
        </p:nvSpPr>
        <p:spPr>
          <a:xfrm>
            <a:off x="5286375" y="3070845"/>
            <a:ext cx="3667125" cy="28575"/>
          </a:xfrm>
          <a:prstGeom prst="rect">
            <a:avLst/>
          </a:prstGeom>
          <a:solidFill>
            <a:srgbClr val="1F3B33"/>
          </a:solidFill>
          <a:ln/>
        </p:spPr>
        <p:txBody>
          <a:bodyPr/>
          <a:lstStyle/>
          <a:p>
            <a:endParaRPr lang="pl-PL"/>
          </a:p>
        </p:txBody>
      </p:sp>
      <p:sp>
        <p:nvSpPr>
          <p:cNvPr id="9" name="Text 7"/>
          <p:cNvSpPr/>
          <p:nvPr/>
        </p:nvSpPr>
        <p:spPr>
          <a:xfrm>
            <a:off x="5286375" y="3404220"/>
            <a:ext cx="4033838" cy="600075"/>
          </a:xfrm>
          <a:prstGeom prst="rect">
            <a:avLst/>
          </a:prstGeom>
          <a:noFill/>
          <a:ln/>
        </p:spPr>
        <p:txBody>
          <a:bodyPr wrap="square" lIns="25400" tIns="25400" rIns="25400" bIns="25400" rtlCol="0" anchor="t">
            <a:normAutofit/>
          </a:bodyPr>
          <a:lstStyle/>
          <a:p>
            <a:pPr marL="0" indent="0" algn="l">
              <a:buNone/>
            </a:pPr>
            <a:r>
              <a:rPr lang="en-US" sz="3900" dirty="0">
                <a:solidFill>
                  <a:srgbClr val="1F3B33"/>
                </a:solidFill>
                <a:latin typeface="Georgia" pitchFamily="34" charset="0"/>
                <a:ea typeface="Georgia" pitchFamily="34" charset="-122"/>
                <a:cs typeface="Georgia" pitchFamily="34" charset="-120"/>
              </a:rPr>
              <a:t>02</a:t>
            </a:r>
            <a:endParaRPr lang="en-US" sz="3900" dirty="0"/>
          </a:p>
        </p:txBody>
      </p:sp>
      <p:sp>
        <p:nvSpPr>
          <p:cNvPr id="10" name="Text 8"/>
          <p:cNvSpPr/>
          <p:nvPr/>
        </p:nvSpPr>
        <p:spPr>
          <a:xfrm>
            <a:off x="5286375" y="4156695"/>
            <a:ext cx="4033838" cy="376238"/>
          </a:xfrm>
          <a:prstGeom prst="rect">
            <a:avLst/>
          </a:prstGeom>
          <a:noFill/>
          <a:ln/>
        </p:spPr>
        <p:txBody>
          <a:bodyPr wrap="square" lIns="25400" tIns="25400" rIns="25400" bIns="25400" rtlCol="0" anchor="t">
            <a:normAutofit/>
          </a:bodyPr>
          <a:lstStyle/>
          <a:p>
            <a:pPr marL="0" indent="0" algn="l">
              <a:buNone/>
            </a:pPr>
            <a:r>
              <a:rPr lang="en-US" sz="2325" b="1" dirty="0">
                <a:solidFill>
                  <a:srgbClr val="26221C"/>
                </a:solidFill>
                <a:latin typeface="Arial" pitchFamily="34" charset="0"/>
                <a:ea typeface="Arial" pitchFamily="34" charset="-122"/>
                <a:cs typeface="Arial" pitchFamily="34" charset="-120"/>
              </a:rPr>
              <a:t>Montage der Sensoren</a:t>
            </a:r>
            <a:endParaRPr lang="en-US" sz="2325" dirty="0"/>
          </a:p>
        </p:txBody>
      </p:sp>
      <p:sp>
        <p:nvSpPr>
          <p:cNvPr id="11" name="Text 9"/>
          <p:cNvSpPr/>
          <p:nvPr/>
        </p:nvSpPr>
        <p:spPr>
          <a:xfrm>
            <a:off x="5286375" y="4685333"/>
            <a:ext cx="3777139"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Kabellos, ohne Stemmarbeiten und ohne Unterbrechung der Pflege.</a:t>
            </a:r>
            <a:endParaRPr lang="en-US" sz="1950" dirty="0"/>
          </a:p>
        </p:txBody>
      </p:sp>
      <p:sp>
        <p:nvSpPr>
          <p:cNvPr id="12" name="Shape 10"/>
          <p:cNvSpPr/>
          <p:nvPr/>
        </p:nvSpPr>
        <p:spPr>
          <a:xfrm>
            <a:off x="9334500" y="3070845"/>
            <a:ext cx="3667125" cy="28575"/>
          </a:xfrm>
          <a:prstGeom prst="rect">
            <a:avLst/>
          </a:prstGeom>
          <a:solidFill>
            <a:srgbClr val="1F3B33"/>
          </a:solidFill>
          <a:ln/>
        </p:spPr>
        <p:txBody>
          <a:bodyPr/>
          <a:lstStyle/>
          <a:p>
            <a:endParaRPr lang="pl-PL"/>
          </a:p>
        </p:txBody>
      </p:sp>
      <p:sp>
        <p:nvSpPr>
          <p:cNvPr id="13" name="Text 11"/>
          <p:cNvSpPr/>
          <p:nvPr/>
        </p:nvSpPr>
        <p:spPr>
          <a:xfrm>
            <a:off x="9334500" y="3404220"/>
            <a:ext cx="4033838" cy="600075"/>
          </a:xfrm>
          <a:prstGeom prst="rect">
            <a:avLst/>
          </a:prstGeom>
          <a:noFill/>
          <a:ln/>
        </p:spPr>
        <p:txBody>
          <a:bodyPr wrap="square" lIns="25400" tIns="25400" rIns="25400" bIns="25400" rtlCol="0" anchor="t">
            <a:normAutofit/>
          </a:bodyPr>
          <a:lstStyle/>
          <a:p>
            <a:pPr marL="0" indent="0" algn="l">
              <a:buNone/>
            </a:pPr>
            <a:r>
              <a:rPr lang="en-US" sz="3900" dirty="0">
                <a:solidFill>
                  <a:srgbClr val="1F3B33"/>
                </a:solidFill>
                <a:latin typeface="Georgia" pitchFamily="34" charset="0"/>
                <a:ea typeface="Georgia" pitchFamily="34" charset="-122"/>
                <a:cs typeface="Georgia" pitchFamily="34" charset="-120"/>
              </a:rPr>
              <a:t>03</a:t>
            </a:r>
            <a:endParaRPr lang="en-US" sz="3900" dirty="0"/>
          </a:p>
        </p:txBody>
      </p:sp>
      <p:sp>
        <p:nvSpPr>
          <p:cNvPr id="14" name="Text 12"/>
          <p:cNvSpPr/>
          <p:nvPr/>
        </p:nvSpPr>
        <p:spPr>
          <a:xfrm>
            <a:off x="9334500" y="4156695"/>
            <a:ext cx="4033838" cy="376238"/>
          </a:xfrm>
          <a:prstGeom prst="rect">
            <a:avLst/>
          </a:prstGeom>
          <a:noFill/>
          <a:ln/>
        </p:spPr>
        <p:txBody>
          <a:bodyPr wrap="square" lIns="25400" tIns="25400" rIns="25400" bIns="25400" rtlCol="0" anchor="t">
            <a:normAutofit/>
          </a:bodyPr>
          <a:lstStyle/>
          <a:p>
            <a:pPr marL="0" indent="0" algn="l">
              <a:buNone/>
            </a:pPr>
            <a:r>
              <a:rPr lang="en-US" sz="2325" b="1" dirty="0">
                <a:solidFill>
                  <a:srgbClr val="26221C"/>
                </a:solidFill>
                <a:latin typeface="Arial" pitchFamily="34" charset="0"/>
                <a:ea typeface="Arial" pitchFamily="34" charset="-122"/>
                <a:cs typeface="Arial" pitchFamily="34" charset="-120"/>
              </a:rPr>
              <a:t>Schulung des Teams</a:t>
            </a:r>
            <a:endParaRPr lang="en-US" sz="2325" dirty="0"/>
          </a:p>
        </p:txBody>
      </p:sp>
      <p:sp>
        <p:nvSpPr>
          <p:cNvPr id="15" name="Text 13"/>
          <p:cNvSpPr/>
          <p:nvPr/>
        </p:nvSpPr>
        <p:spPr>
          <a:xfrm>
            <a:off x="9334500" y="4685333"/>
            <a:ext cx="3777139"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Intuitive Oberfläche - das Personal lernt sie in einer Stunde.</a:t>
            </a:r>
            <a:endParaRPr lang="en-US" sz="1950" dirty="0"/>
          </a:p>
        </p:txBody>
      </p:sp>
      <p:sp>
        <p:nvSpPr>
          <p:cNvPr id="16" name="Shape 14"/>
          <p:cNvSpPr/>
          <p:nvPr/>
        </p:nvSpPr>
        <p:spPr>
          <a:xfrm>
            <a:off x="13382625" y="3070845"/>
            <a:ext cx="3667125" cy="28575"/>
          </a:xfrm>
          <a:prstGeom prst="rect">
            <a:avLst/>
          </a:prstGeom>
          <a:solidFill>
            <a:srgbClr val="1F3B33"/>
          </a:solidFill>
          <a:ln/>
        </p:spPr>
        <p:txBody>
          <a:bodyPr/>
          <a:lstStyle/>
          <a:p>
            <a:endParaRPr lang="pl-PL"/>
          </a:p>
        </p:txBody>
      </p:sp>
      <p:sp>
        <p:nvSpPr>
          <p:cNvPr id="17" name="Text 15"/>
          <p:cNvSpPr/>
          <p:nvPr/>
        </p:nvSpPr>
        <p:spPr>
          <a:xfrm>
            <a:off x="13382625" y="3404220"/>
            <a:ext cx="4033838" cy="600075"/>
          </a:xfrm>
          <a:prstGeom prst="rect">
            <a:avLst/>
          </a:prstGeom>
          <a:noFill/>
          <a:ln/>
        </p:spPr>
        <p:txBody>
          <a:bodyPr wrap="square" lIns="25400" tIns="25400" rIns="25400" bIns="25400" rtlCol="0" anchor="t">
            <a:normAutofit/>
          </a:bodyPr>
          <a:lstStyle/>
          <a:p>
            <a:pPr marL="0" indent="0" algn="l">
              <a:buNone/>
            </a:pPr>
            <a:r>
              <a:rPr lang="en-US" sz="3900" dirty="0">
                <a:solidFill>
                  <a:srgbClr val="1F3B33"/>
                </a:solidFill>
                <a:latin typeface="Georgia" pitchFamily="34" charset="0"/>
                <a:ea typeface="Georgia" pitchFamily="34" charset="-122"/>
                <a:cs typeface="Georgia" pitchFamily="34" charset="-120"/>
              </a:rPr>
              <a:t>04</a:t>
            </a:r>
            <a:endParaRPr lang="en-US" sz="3900" dirty="0"/>
          </a:p>
        </p:txBody>
      </p:sp>
      <p:sp>
        <p:nvSpPr>
          <p:cNvPr id="18" name="Text 16"/>
          <p:cNvSpPr/>
          <p:nvPr/>
        </p:nvSpPr>
        <p:spPr>
          <a:xfrm>
            <a:off x="13382625" y="4156695"/>
            <a:ext cx="4033838" cy="376238"/>
          </a:xfrm>
          <a:prstGeom prst="rect">
            <a:avLst/>
          </a:prstGeom>
          <a:noFill/>
          <a:ln/>
        </p:spPr>
        <p:txBody>
          <a:bodyPr wrap="square" lIns="25400" tIns="25400" rIns="25400" bIns="25400" rtlCol="0" anchor="t">
            <a:normAutofit/>
          </a:bodyPr>
          <a:lstStyle/>
          <a:p>
            <a:pPr marL="0" indent="0" algn="l">
              <a:buNone/>
            </a:pPr>
            <a:r>
              <a:rPr lang="en-US" sz="2325" b="1" dirty="0">
                <a:solidFill>
                  <a:srgbClr val="26221C"/>
                </a:solidFill>
                <a:latin typeface="Arial" pitchFamily="34" charset="0"/>
                <a:ea typeface="Arial" pitchFamily="34" charset="-122"/>
                <a:cs typeface="Arial" pitchFamily="34" charset="-120"/>
              </a:rPr>
              <a:t>Support 24/7</a:t>
            </a:r>
            <a:endParaRPr lang="en-US" sz="2325" dirty="0"/>
          </a:p>
        </p:txBody>
      </p:sp>
      <p:sp>
        <p:nvSpPr>
          <p:cNvPr id="19" name="Text 17"/>
          <p:cNvSpPr/>
          <p:nvPr/>
        </p:nvSpPr>
        <p:spPr>
          <a:xfrm>
            <a:off x="13382625" y="4685333"/>
            <a:ext cx="3777139"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Technische Betreuung und Updates - jederzeit.</a:t>
            </a:r>
            <a:endParaRPr lang="en-US" sz="1950" dirty="0"/>
          </a:p>
        </p:txBody>
      </p:sp>
      <p:sp>
        <p:nvSpPr>
          <p:cNvPr id="20" name="Shape 18"/>
          <p:cNvSpPr/>
          <p:nvPr/>
        </p:nvSpPr>
        <p:spPr>
          <a:xfrm>
            <a:off x="1238250" y="8313465"/>
            <a:ext cx="15811500" cy="1021035"/>
          </a:xfrm>
          <a:prstGeom prst="roundRect">
            <a:avLst>
              <a:gd name="adj" fmla="val 13060"/>
            </a:avLst>
          </a:prstGeom>
          <a:solidFill>
            <a:srgbClr val="EFE7D7"/>
          </a:solidFill>
          <a:ln/>
        </p:spPr>
        <p:txBody>
          <a:bodyPr/>
          <a:lstStyle/>
          <a:p>
            <a:endParaRPr lang="pl-PL"/>
          </a:p>
        </p:txBody>
      </p:sp>
      <p:sp>
        <p:nvSpPr>
          <p:cNvPr id="21" name="Text 19"/>
          <p:cNvSpPr/>
          <p:nvPr/>
        </p:nvSpPr>
        <p:spPr>
          <a:xfrm>
            <a:off x="1657350" y="8637315"/>
            <a:ext cx="15447645" cy="411435"/>
          </a:xfrm>
          <a:prstGeom prst="rect">
            <a:avLst/>
          </a:prstGeom>
          <a:noFill/>
          <a:ln/>
        </p:spPr>
        <p:txBody>
          <a:bodyPr wrap="square" lIns="25400" tIns="25400" rIns="25400" bIns="25400" rtlCol="0" anchor="t">
            <a:normAutofit/>
          </a:bodyPr>
          <a:lstStyle/>
          <a:p>
            <a:pPr marL="0" indent="0" algn="l">
              <a:lnSpc>
                <a:spcPct val="140000"/>
              </a:lnSpc>
              <a:buNone/>
            </a:pPr>
            <a:r>
              <a:rPr lang="en-US" sz="2100" dirty="0">
                <a:solidFill>
                  <a:srgbClr val="3E3A32"/>
                </a:solidFill>
                <a:latin typeface="Arial" pitchFamily="34" charset="0"/>
                <a:ea typeface="Arial" pitchFamily="34" charset="-122"/>
                <a:cs typeface="Arial" pitchFamily="34" charset="-120"/>
              </a:rPr>
              <a:t>Läuft auf der Hardware, die Sie bereits haben - Telefon, Tablet und PC im Dienstzimmer.</a:t>
            </a:r>
            <a:endParaRPr lang="en-US"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SICHERHEIT UND DATENSCHUTZ</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Daten sicher und EU-rechtskonform</a:t>
            </a:r>
            <a:endParaRPr lang="en-US" sz="5550" dirty="0"/>
          </a:p>
        </p:txBody>
      </p:sp>
      <p:sp>
        <p:nvSpPr>
          <p:cNvPr id="4" name="Shape 2"/>
          <p:cNvSpPr/>
          <p:nvPr/>
        </p:nvSpPr>
        <p:spPr>
          <a:xfrm>
            <a:off x="1238250" y="3032745"/>
            <a:ext cx="5067300" cy="1947863"/>
          </a:xfrm>
          <a:prstGeom prst="roundRect">
            <a:avLst>
              <a:gd name="adj" fmla="val 6846"/>
            </a:avLst>
          </a:prstGeom>
          <a:solidFill>
            <a:srgbClr val="FFFFFF"/>
          </a:solidFill>
          <a:ln w="9525">
            <a:solidFill>
              <a:srgbClr val="E4DBC9"/>
            </a:solidFill>
            <a:prstDash val="solid"/>
          </a:ln>
        </p:spPr>
        <p:txBody>
          <a:bodyPr/>
          <a:lstStyle/>
          <a:p>
            <a:endParaRPr lang="pl-PL"/>
          </a:p>
        </p:txBody>
      </p:sp>
      <p:sp>
        <p:nvSpPr>
          <p:cNvPr id="5" name="Text 3"/>
          <p:cNvSpPr/>
          <p:nvPr/>
        </p:nvSpPr>
        <p:spPr>
          <a:xfrm>
            <a:off x="1628775" y="3404220"/>
            <a:ext cx="4714875"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DSGVO-konform</a:t>
            </a:r>
            <a:endParaRPr lang="en-US" sz="2250" dirty="0"/>
          </a:p>
        </p:txBody>
      </p:sp>
      <p:sp>
        <p:nvSpPr>
          <p:cNvPr id="6" name="Text 4"/>
          <p:cNvSpPr/>
          <p:nvPr/>
        </p:nvSpPr>
        <p:spPr>
          <a:xfrm>
            <a:off x="1628775" y="3866183"/>
            <a:ext cx="4414838"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Datenverarbeitung gemäß der europäischen Verordnung.</a:t>
            </a:r>
            <a:endParaRPr lang="en-US" sz="1950" dirty="0"/>
          </a:p>
        </p:txBody>
      </p:sp>
      <p:sp>
        <p:nvSpPr>
          <p:cNvPr id="7" name="Shape 5"/>
          <p:cNvSpPr/>
          <p:nvPr/>
        </p:nvSpPr>
        <p:spPr>
          <a:xfrm>
            <a:off x="6610350" y="3032745"/>
            <a:ext cx="5067300" cy="1947863"/>
          </a:xfrm>
          <a:prstGeom prst="roundRect">
            <a:avLst>
              <a:gd name="adj" fmla="val 6846"/>
            </a:avLst>
          </a:prstGeom>
          <a:solidFill>
            <a:srgbClr val="FFFFFF"/>
          </a:solidFill>
          <a:ln w="9525">
            <a:solidFill>
              <a:srgbClr val="E4DBC9"/>
            </a:solidFill>
            <a:prstDash val="solid"/>
          </a:ln>
        </p:spPr>
        <p:txBody>
          <a:bodyPr/>
          <a:lstStyle/>
          <a:p>
            <a:endParaRPr lang="pl-PL"/>
          </a:p>
        </p:txBody>
      </p:sp>
      <p:sp>
        <p:nvSpPr>
          <p:cNvPr id="8" name="Text 6"/>
          <p:cNvSpPr/>
          <p:nvPr/>
        </p:nvSpPr>
        <p:spPr>
          <a:xfrm>
            <a:off x="7000875" y="3404220"/>
            <a:ext cx="4714875"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Server in der EU</a:t>
            </a:r>
            <a:endParaRPr lang="en-US" sz="2250" dirty="0"/>
          </a:p>
        </p:txBody>
      </p:sp>
      <p:sp>
        <p:nvSpPr>
          <p:cNvPr id="9" name="Text 7"/>
          <p:cNvSpPr/>
          <p:nvPr/>
        </p:nvSpPr>
        <p:spPr>
          <a:xfrm>
            <a:off x="7000875" y="3866183"/>
            <a:ext cx="4414838"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Bewohnerdaten verlassen die Europäische Union nicht.</a:t>
            </a:r>
            <a:endParaRPr lang="en-US" sz="1950" dirty="0"/>
          </a:p>
        </p:txBody>
      </p:sp>
      <p:sp>
        <p:nvSpPr>
          <p:cNvPr id="10" name="Shape 8"/>
          <p:cNvSpPr/>
          <p:nvPr/>
        </p:nvSpPr>
        <p:spPr>
          <a:xfrm>
            <a:off x="11982450" y="3032745"/>
            <a:ext cx="5067300" cy="1947863"/>
          </a:xfrm>
          <a:prstGeom prst="roundRect">
            <a:avLst>
              <a:gd name="adj" fmla="val 6846"/>
            </a:avLst>
          </a:prstGeom>
          <a:solidFill>
            <a:srgbClr val="FFFFFF"/>
          </a:solidFill>
          <a:ln w="9525">
            <a:solidFill>
              <a:srgbClr val="E4DBC9"/>
            </a:solidFill>
            <a:prstDash val="solid"/>
          </a:ln>
        </p:spPr>
        <p:txBody>
          <a:bodyPr/>
          <a:lstStyle/>
          <a:p>
            <a:endParaRPr lang="pl-PL"/>
          </a:p>
        </p:txBody>
      </p:sp>
      <p:sp>
        <p:nvSpPr>
          <p:cNvPr id="11" name="Text 9"/>
          <p:cNvSpPr/>
          <p:nvPr/>
        </p:nvSpPr>
        <p:spPr>
          <a:xfrm>
            <a:off x="12372975" y="3404220"/>
            <a:ext cx="4714875"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Verschlüsselung</a:t>
            </a:r>
            <a:endParaRPr lang="en-US" sz="2250" dirty="0"/>
          </a:p>
        </p:txBody>
      </p:sp>
      <p:sp>
        <p:nvSpPr>
          <p:cNvPr id="12" name="Text 10"/>
          <p:cNvSpPr/>
          <p:nvPr/>
        </p:nvSpPr>
        <p:spPr>
          <a:xfrm>
            <a:off x="12372975" y="3866183"/>
            <a:ext cx="4414838"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Vollständige Verschlüsselung bei Übertragung und Speicherung.</a:t>
            </a:r>
            <a:endParaRPr lang="en-US" sz="1950" dirty="0"/>
          </a:p>
        </p:txBody>
      </p:sp>
      <p:sp>
        <p:nvSpPr>
          <p:cNvPr id="13" name="Shape 11"/>
          <p:cNvSpPr/>
          <p:nvPr/>
        </p:nvSpPr>
        <p:spPr>
          <a:xfrm>
            <a:off x="1238250" y="5285408"/>
            <a:ext cx="5067300" cy="2276475"/>
          </a:xfrm>
          <a:prstGeom prst="roundRect">
            <a:avLst>
              <a:gd name="adj" fmla="val 5858"/>
            </a:avLst>
          </a:prstGeom>
          <a:solidFill>
            <a:srgbClr val="FFFFFF"/>
          </a:solidFill>
          <a:ln w="9525">
            <a:solidFill>
              <a:srgbClr val="E4DBC9"/>
            </a:solidFill>
            <a:prstDash val="solid"/>
          </a:ln>
        </p:spPr>
        <p:txBody>
          <a:bodyPr/>
          <a:lstStyle/>
          <a:p>
            <a:endParaRPr lang="pl-PL"/>
          </a:p>
        </p:txBody>
      </p:sp>
      <p:sp>
        <p:nvSpPr>
          <p:cNvPr id="14" name="Text 12"/>
          <p:cNvSpPr/>
          <p:nvPr/>
        </p:nvSpPr>
        <p:spPr>
          <a:xfrm>
            <a:off x="1628775" y="5656883"/>
            <a:ext cx="4714875"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Rollen und Berechtigungen</a:t>
            </a:r>
            <a:endParaRPr lang="en-US" sz="2250" dirty="0"/>
          </a:p>
        </p:txBody>
      </p:sp>
      <p:sp>
        <p:nvSpPr>
          <p:cNvPr id="15" name="Text 13"/>
          <p:cNvSpPr/>
          <p:nvPr/>
        </p:nvSpPr>
        <p:spPr>
          <a:xfrm>
            <a:off x="1628775" y="6118845"/>
            <a:ext cx="4414838"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Zugriff nur auf die Daten, die in der jeweiligen Rolle nötig sind.</a:t>
            </a:r>
            <a:endParaRPr lang="en-US" sz="1950" dirty="0"/>
          </a:p>
        </p:txBody>
      </p:sp>
      <p:sp>
        <p:nvSpPr>
          <p:cNvPr id="16" name="Shape 14"/>
          <p:cNvSpPr/>
          <p:nvPr/>
        </p:nvSpPr>
        <p:spPr>
          <a:xfrm>
            <a:off x="6610350" y="5285408"/>
            <a:ext cx="5067300" cy="2276475"/>
          </a:xfrm>
          <a:prstGeom prst="roundRect">
            <a:avLst>
              <a:gd name="adj" fmla="val 5858"/>
            </a:avLst>
          </a:prstGeom>
          <a:solidFill>
            <a:srgbClr val="FFFFFF"/>
          </a:solidFill>
          <a:ln w="9525">
            <a:solidFill>
              <a:srgbClr val="E4DBC9"/>
            </a:solidFill>
            <a:prstDash val="solid"/>
          </a:ln>
        </p:spPr>
        <p:txBody>
          <a:bodyPr/>
          <a:lstStyle/>
          <a:p>
            <a:endParaRPr lang="pl-PL"/>
          </a:p>
        </p:txBody>
      </p:sp>
      <p:sp>
        <p:nvSpPr>
          <p:cNvPr id="17" name="Text 15"/>
          <p:cNvSpPr/>
          <p:nvPr/>
        </p:nvSpPr>
        <p:spPr>
          <a:xfrm>
            <a:off x="7000875" y="5656883"/>
            <a:ext cx="4714875"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Vollständiges Zugriffsaudit</a:t>
            </a:r>
            <a:endParaRPr lang="en-US" sz="2250" dirty="0"/>
          </a:p>
        </p:txBody>
      </p:sp>
      <p:sp>
        <p:nvSpPr>
          <p:cNvPr id="18" name="Text 16"/>
          <p:cNvSpPr/>
          <p:nvPr/>
        </p:nvSpPr>
        <p:spPr>
          <a:xfrm>
            <a:off x="7000875" y="6118845"/>
            <a:ext cx="4714875" cy="40957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Jeder Datenzugriff wird protokolliert.</a:t>
            </a:r>
            <a:endParaRPr lang="en-US" sz="1950" dirty="0"/>
          </a:p>
        </p:txBody>
      </p:sp>
      <p:sp>
        <p:nvSpPr>
          <p:cNvPr id="19" name="Shape 17"/>
          <p:cNvSpPr/>
          <p:nvPr/>
        </p:nvSpPr>
        <p:spPr>
          <a:xfrm>
            <a:off x="11982450" y="5285408"/>
            <a:ext cx="5067300" cy="2276475"/>
          </a:xfrm>
          <a:prstGeom prst="roundRect">
            <a:avLst>
              <a:gd name="adj" fmla="val 5858"/>
            </a:avLst>
          </a:prstGeom>
          <a:solidFill>
            <a:srgbClr val="FFFFFF"/>
          </a:solidFill>
          <a:ln w="9525">
            <a:solidFill>
              <a:srgbClr val="E4DBC9"/>
            </a:solidFill>
            <a:prstDash val="solid"/>
          </a:ln>
        </p:spPr>
        <p:txBody>
          <a:bodyPr/>
          <a:lstStyle/>
          <a:p>
            <a:endParaRPr lang="pl-PL"/>
          </a:p>
        </p:txBody>
      </p:sp>
      <p:sp>
        <p:nvSpPr>
          <p:cNvPr id="20" name="Text 18"/>
          <p:cNvSpPr/>
          <p:nvPr/>
        </p:nvSpPr>
        <p:spPr>
          <a:xfrm>
            <a:off x="12372975" y="5656883"/>
            <a:ext cx="4414838" cy="695325"/>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Keine Kameras in Schlafzimmern</a:t>
            </a:r>
            <a:endParaRPr lang="en-US" sz="2250" dirty="0"/>
          </a:p>
        </p:txBody>
      </p:sp>
      <p:sp>
        <p:nvSpPr>
          <p:cNvPr id="21" name="Text 19"/>
          <p:cNvSpPr/>
          <p:nvPr/>
        </p:nvSpPr>
        <p:spPr>
          <a:xfrm>
            <a:off x="12372975" y="6447458"/>
            <a:ext cx="4414838"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Radar-Monitoring schützt Würde und Privatsphäre.</a:t>
            </a:r>
            <a:endParaRPr lang="en-US" sz="1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8001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PREISE</a:t>
            </a:r>
            <a:endParaRPr lang="en-US" sz="1875" dirty="0"/>
          </a:p>
        </p:txBody>
      </p:sp>
      <p:sp>
        <p:nvSpPr>
          <p:cNvPr id="3" name="Text 1"/>
          <p:cNvSpPr/>
          <p:nvPr/>
        </p:nvSpPr>
        <p:spPr>
          <a:xfrm>
            <a:off x="1238250" y="1266825"/>
            <a:ext cx="17392650" cy="771525"/>
          </a:xfrm>
          <a:prstGeom prst="rect">
            <a:avLst/>
          </a:prstGeom>
          <a:noFill/>
          <a:ln/>
        </p:spPr>
        <p:txBody>
          <a:bodyPr wrap="square" lIns="25400" tIns="25400" rIns="25400" bIns="25400" rtlCol="0" anchor="t">
            <a:normAutofit/>
          </a:bodyPr>
          <a:lstStyle/>
          <a:p>
            <a:pPr marL="0" indent="0" algn="l">
              <a:lnSpc>
                <a:spcPct val="110000"/>
              </a:lnSpc>
              <a:buNone/>
            </a:pPr>
            <a:r>
              <a:rPr lang="en-US" sz="5250" dirty="0">
                <a:solidFill>
                  <a:srgbClr val="26221C"/>
                </a:solidFill>
                <a:latin typeface="Georgia" pitchFamily="34" charset="0"/>
                <a:ea typeface="Georgia" pitchFamily="34" charset="-122"/>
                <a:cs typeface="Georgia" pitchFamily="34" charset="-120"/>
              </a:rPr>
              <a:t>Pakete passend zur Einrichtung</a:t>
            </a:r>
            <a:endParaRPr lang="en-US" sz="5250" dirty="0"/>
          </a:p>
        </p:txBody>
      </p:sp>
      <p:sp>
        <p:nvSpPr>
          <p:cNvPr id="4" name="Shape 2"/>
          <p:cNvSpPr/>
          <p:nvPr/>
        </p:nvSpPr>
        <p:spPr>
          <a:xfrm>
            <a:off x="1238250" y="2571750"/>
            <a:ext cx="5041850" cy="4814888"/>
          </a:xfrm>
          <a:prstGeom prst="roundRect">
            <a:avLst>
              <a:gd name="adj" fmla="val 3165"/>
            </a:avLst>
          </a:prstGeom>
          <a:solidFill>
            <a:srgbClr val="FFFFFF"/>
          </a:solidFill>
          <a:ln w="9525">
            <a:solidFill>
              <a:srgbClr val="E4DBC9"/>
            </a:solidFill>
            <a:prstDash val="solid"/>
          </a:ln>
        </p:spPr>
        <p:txBody>
          <a:bodyPr/>
          <a:lstStyle/>
          <a:p>
            <a:endParaRPr lang="pl-PL"/>
          </a:p>
        </p:txBody>
      </p:sp>
      <p:sp>
        <p:nvSpPr>
          <p:cNvPr id="5" name="Text 3"/>
          <p:cNvSpPr/>
          <p:nvPr/>
        </p:nvSpPr>
        <p:spPr>
          <a:xfrm>
            <a:off x="1666875" y="3000375"/>
            <a:ext cx="4603060" cy="471488"/>
          </a:xfrm>
          <a:prstGeom prst="rect">
            <a:avLst/>
          </a:prstGeom>
          <a:noFill/>
          <a:ln/>
        </p:spPr>
        <p:txBody>
          <a:bodyPr wrap="square" lIns="25400" tIns="25400" rIns="25400" bIns="25400" rtlCol="0" anchor="t">
            <a:normAutofit/>
          </a:bodyPr>
          <a:lstStyle/>
          <a:p>
            <a:pPr marL="0" indent="0" algn="l">
              <a:buNone/>
            </a:pPr>
            <a:r>
              <a:rPr lang="en-US" sz="3000" dirty="0">
                <a:solidFill>
                  <a:srgbClr val="26221C"/>
                </a:solidFill>
                <a:latin typeface="Georgia" pitchFamily="34" charset="0"/>
                <a:ea typeface="Georgia" pitchFamily="34" charset="-122"/>
                <a:cs typeface="Georgia" pitchFamily="34" charset="-120"/>
              </a:rPr>
              <a:t>Start</a:t>
            </a:r>
            <a:endParaRPr lang="en-US" sz="3000" dirty="0"/>
          </a:p>
        </p:txBody>
      </p:sp>
      <p:sp>
        <p:nvSpPr>
          <p:cNvPr id="6" name="Text 4"/>
          <p:cNvSpPr/>
          <p:nvPr/>
        </p:nvSpPr>
        <p:spPr>
          <a:xfrm>
            <a:off x="1666875" y="3643313"/>
            <a:ext cx="460306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Kleine Häuser · bis 20 Plätze</a:t>
            </a:r>
            <a:endParaRPr lang="en-US" sz="1875" dirty="0"/>
          </a:p>
        </p:txBody>
      </p:sp>
      <p:sp>
        <p:nvSpPr>
          <p:cNvPr id="7" name="Text 5"/>
          <p:cNvSpPr/>
          <p:nvPr/>
        </p:nvSpPr>
        <p:spPr>
          <a:xfrm>
            <a:off x="1666875" y="422433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8" name="Text 6"/>
          <p:cNvSpPr/>
          <p:nvPr/>
        </p:nvSpPr>
        <p:spPr>
          <a:xfrm>
            <a:off x="1982242" y="4224338"/>
            <a:ext cx="1805568"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Monitoring 24/7</a:t>
            </a:r>
            <a:endParaRPr lang="en-US" sz="1875" dirty="0"/>
          </a:p>
        </p:txBody>
      </p:sp>
      <p:sp>
        <p:nvSpPr>
          <p:cNvPr id="9" name="Text 7"/>
          <p:cNvSpPr/>
          <p:nvPr/>
        </p:nvSpPr>
        <p:spPr>
          <a:xfrm>
            <a:off x="1666875" y="466248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10" name="Text 8"/>
          <p:cNvSpPr/>
          <p:nvPr/>
        </p:nvSpPr>
        <p:spPr>
          <a:xfrm>
            <a:off x="1982242" y="4662488"/>
            <a:ext cx="3247125"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Sturzerkennung und Alarme</a:t>
            </a:r>
            <a:endParaRPr lang="en-US" sz="1875" dirty="0"/>
          </a:p>
        </p:txBody>
      </p:sp>
      <p:sp>
        <p:nvSpPr>
          <p:cNvPr id="11" name="Text 9"/>
          <p:cNvSpPr/>
          <p:nvPr/>
        </p:nvSpPr>
        <p:spPr>
          <a:xfrm>
            <a:off x="1666875" y="510063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12" name="Text 10"/>
          <p:cNvSpPr/>
          <p:nvPr/>
        </p:nvSpPr>
        <p:spPr>
          <a:xfrm>
            <a:off x="1982242" y="5100638"/>
            <a:ext cx="2431517"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Medikamentenmodul</a:t>
            </a:r>
            <a:endParaRPr lang="en-US" sz="1875" dirty="0"/>
          </a:p>
        </p:txBody>
      </p:sp>
      <p:sp>
        <p:nvSpPr>
          <p:cNvPr id="13" name="Text 11"/>
          <p:cNvSpPr/>
          <p:nvPr/>
        </p:nvSpPr>
        <p:spPr>
          <a:xfrm>
            <a:off x="1666875" y="553878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14" name="Text 12"/>
          <p:cNvSpPr/>
          <p:nvPr/>
        </p:nvSpPr>
        <p:spPr>
          <a:xfrm>
            <a:off x="1982242" y="5538788"/>
            <a:ext cx="1746878"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E-Mail-Support</a:t>
            </a:r>
            <a:endParaRPr lang="en-US" sz="1875" dirty="0"/>
          </a:p>
        </p:txBody>
      </p:sp>
      <p:sp>
        <p:nvSpPr>
          <p:cNvPr id="15" name="Shape 13"/>
          <p:cNvSpPr/>
          <p:nvPr/>
        </p:nvSpPr>
        <p:spPr>
          <a:xfrm>
            <a:off x="1666875" y="6453188"/>
            <a:ext cx="4184600" cy="9525"/>
          </a:xfrm>
          <a:prstGeom prst="rect">
            <a:avLst/>
          </a:prstGeom>
          <a:solidFill>
            <a:srgbClr val="EDE5D4"/>
          </a:solidFill>
          <a:ln/>
        </p:spPr>
        <p:txBody>
          <a:bodyPr/>
          <a:lstStyle/>
          <a:p>
            <a:endParaRPr lang="pl-PL"/>
          </a:p>
        </p:txBody>
      </p:sp>
      <p:sp>
        <p:nvSpPr>
          <p:cNvPr id="16" name="Text 14"/>
          <p:cNvSpPr/>
          <p:nvPr/>
        </p:nvSpPr>
        <p:spPr>
          <a:xfrm>
            <a:off x="1666875" y="6672263"/>
            <a:ext cx="4310138"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1F3B33"/>
                </a:solidFill>
                <a:latin typeface="Arial" pitchFamily="34" charset="0"/>
                <a:ea typeface="Arial" pitchFamily="34" charset="-122"/>
                <a:cs typeface="Arial" pitchFamily="34" charset="-120"/>
              </a:rPr>
              <a:t>Preis auf Anfrage</a:t>
            </a:r>
            <a:endParaRPr lang="en-US" sz="1950" dirty="0"/>
          </a:p>
        </p:txBody>
      </p:sp>
      <p:sp>
        <p:nvSpPr>
          <p:cNvPr id="17" name="Shape 15"/>
          <p:cNvSpPr/>
          <p:nvPr/>
        </p:nvSpPr>
        <p:spPr>
          <a:xfrm>
            <a:off x="6623000" y="2571750"/>
            <a:ext cx="5041925" cy="4814888"/>
          </a:xfrm>
          <a:prstGeom prst="roundRect">
            <a:avLst>
              <a:gd name="adj" fmla="val 3165"/>
            </a:avLst>
          </a:prstGeom>
          <a:solidFill>
            <a:srgbClr val="1F3B33"/>
          </a:solidFill>
          <a:ln/>
          <a:effectLst>
            <a:outerShdw blurRad="571500" dist="228600" dir="5400000" algn="bl" rotWithShape="0">
              <a:srgbClr val="1F3B33">
                <a:alpha val="30000"/>
              </a:srgbClr>
            </a:outerShdw>
          </a:effectLst>
        </p:spPr>
        <p:txBody>
          <a:bodyPr/>
          <a:lstStyle/>
          <a:p>
            <a:endParaRPr lang="pl-PL"/>
          </a:p>
        </p:txBody>
      </p:sp>
      <p:sp>
        <p:nvSpPr>
          <p:cNvPr id="18" name="Text 16"/>
          <p:cNvSpPr/>
          <p:nvPr/>
        </p:nvSpPr>
        <p:spPr>
          <a:xfrm>
            <a:off x="7042100" y="2990850"/>
            <a:ext cx="1702839" cy="471488"/>
          </a:xfrm>
          <a:prstGeom prst="rect">
            <a:avLst/>
          </a:prstGeom>
          <a:noFill/>
          <a:ln/>
        </p:spPr>
        <p:txBody>
          <a:bodyPr wrap="square" lIns="25400" tIns="25400" rIns="25400" bIns="25400" rtlCol="0" anchor="t">
            <a:normAutofit/>
          </a:bodyPr>
          <a:lstStyle/>
          <a:p>
            <a:pPr marL="0" indent="0" algn="l">
              <a:buNone/>
            </a:pPr>
            <a:r>
              <a:rPr lang="en-US" sz="3000" dirty="0">
                <a:solidFill>
                  <a:srgbClr val="F7EFE3"/>
                </a:solidFill>
                <a:latin typeface="Georgia" pitchFamily="34" charset="0"/>
                <a:ea typeface="Georgia" pitchFamily="34" charset="-122"/>
                <a:cs typeface="Georgia" pitchFamily="34" charset="-120"/>
              </a:rPr>
              <a:t>Standard</a:t>
            </a:r>
            <a:endParaRPr lang="en-US" sz="3000" dirty="0"/>
          </a:p>
        </p:txBody>
      </p:sp>
      <p:sp>
        <p:nvSpPr>
          <p:cNvPr id="19" name="Shape 17"/>
          <p:cNvSpPr/>
          <p:nvPr/>
        </p:nvSpPr>
        <p:spPr>
          <a:xfrm>
            <a:off x="9258226" y="3000375"/>
            <a:ext cx="1987600" cy="414338"/>
          </a:xfrm>
          <a:prstGeom prst="roundRect">
            <a:avLst>
              <a:gd name="adj" fmla="val 50000"/>
            </a:avLst>
          </a:prstGeom>
          <a:solidFill>
            <a:srgbClr val="E8975A"/>
          </a:solidFill>
          <a:ln/>
        </p:spPr>
        <p:txBody>
          <a:bodyPr/>
          <a:lstStyle/>
          <a:p>
            <a:endParaRPr lang="pl-PL"/>
          </a:p>
        </p:txBody>
      </p:sp>
      <p:sp>
        <p:nvSpPr>
          <p:cNvPr id="20" name="Text 18"/>
          <p:cNvSpPr/>
          <p:nvPr/>
        </p:nvSpPr>
        <p:spPr>
          <a:xfrm>
            <a:off x="9448726" y="3076575"/>
            <a:ext cx="1682800" cy="300038"/>
          </a:xfrm>
          <a:prstGeom prst="rect">
            <a:avLst/>
          </a:prstGeom>
          <a:noFill/>
          <a:ln/>
        </p:spPr>
        <p:txBody>
          <a:bodyPr wrap="square" lIns="25400" tIns="25400" rIns="25400" bIns="25400" rtlCol="0" anchor="t">
            <a:normAutofit/>
          </a:bodyPr>
          <a:lstStyle/>
          <a:p>
            <a:pPr marL="0" indent="0" algn="l">
              <a:buNone/>
            </a:pPr>
            <a:r>
              <a:rPr lang="en-US" sz="1800" b="1" kern="0" spc="150" dirty="0">
                <a:solidFill>
                  <a:srgbClr val="26221C"/>
                </a:solidFill>
                <a:latin typeface="Arial" pitchFamily="34" charset="0"/>
                <a:ea typeface="Arial" pitchFamily="34" charset="-122"/>
                <a:cs typeface="Arial" pitchFamily="34" charset="-120"/>
              </a:rPr>
              <a:t>EMPFOHLEN</a:t>
            </a:r>
            <a:endParaRPr lang="en-US" sz="1800" dirty="0"/>
          </a:p>
        </p:txBody>
      </p:sp>
      <p:sp>
        <p:nvSpPr>
          <p:cNvPr id="21" name="Text 19"/>
          <p:cNvSpPr/>
          <p:nvPr/>
        </p:nvSpPr>
        <p:spPr>
          <a:xfrm>
            <a:off x="7042100" y="3633788"/>
            <a:ext cx="4624097" cy="314325"/>
          </a:xfrm>
          <a:prstGeom prst="rect">
            <a:avLst/>
          </a:prstGeom>
          <a:noFill/>
          <a:ln/>
        </p:spPr>
        <p:txBody>
          <a:bodyPr wrap="square" lIns="25400" tIns="25400" rIns="25400" bIns="25400" rtlCol="0" anchor="t">
            <a:normAutofit/>
          </a:bodyPr>
          <a:lstStyle/>
          <a:p>
            <a:pPr marL="0" indent="0" algn="l">
              <a:buNone/>
            </a:pPr>
            <a:r>
              <a:rPr lang="en-US" sz="1875" dirty="0">
                <a:solidFill>
                  <a:srgbClr val="B9AE9C"/>
                </a:solidFill>
                <a:latin typeface="Arial" pitchFamily="34" charset="0"/>
                <a:ea typeface="Arial" pitchFamily="34" charset="-122"/>
                <a:cs typeface="Arial" pitchFamily="34" charset="-120"/>
              </a:rPr>
              <a:t>Mittlere Einrichtungen · bis 60 Plätze</a:t>
            </a:r>
            <a:endParaRPr lang="en-US" sz="1875" dirty="0"/>
          </a:p>
        </p:txBody>
      </p:sp>
      <p:sp>
        <p:nvSpPr>
          <p:cNvPr id="22" name="Text 20"/>
          <p:cNvSpPr/>
          <p:nvPr/>
        </p:nvSpPr>
        <p:spPr>
          <a:xfrm>
            <a:off x="7042100" y="4214813"/>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E8975A"/>
                </a:solidFill>
                <a:latin typeface="Arial" pitchFamily="34" charset="0"/>
                <a:ea typeface="Arial" pitchFamily="34" charset="-122"/>
                <a:cs typeface="Arial" pitchFamily="34" charset="-120"/>
              </a:rPr>
              <a:t>✓</a:t>
            </a:r>
            <a:endParaRPr lang="en-US" sz="1875" dirty="0"/>
          </a:p>
        </p:txBody>
      </p:sp>
      <p:sp>
        <p:nvSpPr>
          <p:cNvPr id="23" name="Text 21"/>
          <p:cNvSpPr/>
          <p:nvPr/>
        </p:nvSpPr>
        <p:spPr>
          <a:xfrm>
            <a:off x="7357467" y="4214813"/>
            <a:ext cx="3028161" cy="323850"/>
          </a:xfrm>
          <a:prstGeom prst="rect">
            <a:avLst/>
          </a:prstGeom>
          <a:noFill/>
          <a:ln/>
        </p:spPr>
        <p:txBody>
          <a:bodyPr wrap="square" lIns="25400" tIns="25400" rIns="25400" bIns="25400" rtlCol="0" anchor="t">
            <a:normAutofit/>
          </a:bodyPr>
          <a:lstStyle/>
          <a:p>
            <a:pPr marL="0" indent="0" algn="l">
              <a:buNone/>
            </a:pPr>
            <a:r>
              <a:rPr lang="en-US" sz="1875" dirty="0">
                <a:solidFill>
                  <a:srgbClr val="F7EFE3"/>
                </a:solidFill>
                <a:latin typeface="Arial" pitchFamily="34" charset="0"/>
                <a:ea typeface="Arial" pitchFamily="34" charset="-122"/>
                <a:cs typeface="Arial" pitchFamily="34" charset="-120"/>
              </a:rPr>
              <a:t>Alles aus dem Start-Paket</a:t>
            </a:r>
            <a:endParaRPr lang="en-US" sz="1875" dirty="0"/>
          </a:p>
        </p:txBody>
      </p:sp>
      <p:sp>
        <p:nvSpPr>
          <p:cNvPr id="24" name="Text 22"/>
          <p:cNvSpPr/>
          <p:nvPr/>
        </p:nvSpPr>
        <p:spPr>
          <a:xfrm>
            <a:off x="7042100" y="4652963"/>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E8975A"/>
                </a:solidFill>
                <a:latin typeface="Arial" pitchFamily="34" charset="0"/>
                <a:ea typeface="Arial" pitchFamily="34" charset="-122"/>
                <a:cs typeface="Arial" pitchFamily="34" charset="-120"/>
              </a:rPr>
              <a:t>✓</a:t>
            </a:r>
            <a:endParaRPr lang="en-US" sz="1875" dirty="0"/>
          </a:p>
        </p:txBody>
      </p:sp>
      <p:sp>
        <p:nvSpPr>
          <p:cNvPr id="25" name="Text 23"/>
          <p:cNvSpPr/>
          <p:nvPr/>
        </p:nvSpPr>
        <p:spPr>
          <a:xfrm>
            <a:off x="7357467" y="4652963"/>
            <a:ext cx="2752145" cy="323850"/>
          </a:xfrm>
          <a:prstGeom prst="rect">
            <a:avLst/>
          </a:prstGeom>
          <a:noFill/>
          <a:ln/>
        </p:spPr>
        <p:txBody>
          <a:bodyPr wrap="square" lIns="25400" tIns="25400" rIns="25400" bIns="25400" rtlCol="0" anchor="t">
            <a:normAutofit/>
          </a:bodyPr>
          <a:lstStyle/>
          <a:p>
            <a:pPr marL="0" indent="0" algn="l">
              <a:buNone/>
            </a:pPr>
            <a:r>
              <a:rPr lang="en-US" sz="1875" dirty="0">
                <a:solidFill>
                  <a:srgbClr val="F7EFE3"/>
                </a:solidFill>
                <a:latin typeface="Arial" pitchFamily="34" charset="0"/>
                <a:ea typeface="Arial" pitchFamily="34" charset="-122"/>
                <a:cs typeface="Arial" pitchFamily="34" charset="-120"/>
              </a:rPr>
              <a:t>Dienstplan und Zeitplan</a:t>
            </a:r>
            <a:endParaRPr lang="en-US" sz="1875" dirty="0"/>
          </a:p>
        </p:txBody>
      </p:sp>
      <p:sp>
        <p:nvSpPr>
          <p:cNvPr id="26" name="Text 24"/>
          <p:cNvSpPr/>
          <p:nvPr/>
        </p:nvSpPr>
        <p:spPr>
          <a:xfrm>
            <a:off x="7042100" y="5091113"/>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E8975A"/>
                </a:solidFill>
                <a:latin typeface="Arial" pitchFamily="34" charset="0"/>
                <a:ea typeface="Arial" pitchFamily="34" charset="-122"/>
                <a:cs typeface="Arial" pitchFamily="34" charset="-120"/>
              </a:rPr>
              <a:t>✓</a:t>
            </a:r>
            <a:endParaRPr lang="en-US" sz="1875" dirty="0"/>
          </a:p>
        </p:txBody>
      </p:sp>
      <p:sp>
        <p:nvSpPr>
          <p:cNvPr id="27" name="Text 25"/>
          <p:cNvSpPr/>
          <p:nvPr/>
        </p:nvSpPr>
        <p:spPr>
          <a:xfrm>
            <a:off x="7357467" y="5091113"/>
            <a:ext cx="4193210" cy="323850"/>
          </a:xfrm>
          <a:prstGeom prst="rect">
            <a:avLst/>
          </a:prstGeom>
          <a:noFill/>
          <a:ln/>
        </p:spPr>
        <p:txBody>
          <a:bodyPr wrap="square" lIns="25400" tIns="25400" rIns="25400" bIns="25400" rtlCol="0" anchor="t">
            <a:normAutofit/>
          </a:bodyPr>
          <a:lstStyle/>
          <a:p>
            <a:pPr marL="0" indent="0" algn="l">
              <a:buNone/>
            </a:pPr>
            <a:r>
              <a:rPr lang="en-US" sz="1875" dirty="0">
                <a:solidFill>
                  <a:srgbClr val="F7EFE3"/>
                </a:solidFill>
                <a:latin typeface="Arial" pitchFamily="34" charset="0"/>
                <a:ea typeface="Arial" pitchFamily="34" charset="-122"/>
                <a:cs typeface="Arial" pitchFamily="34" charset="-120"/>
              </a:rPr>
              <a:t>Schichtberichte und Ereignisregister</a:t>
            </a:r>
            <a:endParaRPr lang="en-US" sz="1875" dirty="0"/>
          </a:p>
        </p:txBody>
      </p:sp>
      <p:sp>
        <p:nvSpPr>
          <p:cNvPr id="28" name="Text 26"/>
          <p:cNvSpPr/>
          <p:nvPr/>
        </p:nvSpPr>
        <p:spPr>
          <a:xfrm>
            <a:off x="7042100" y="5529263"/>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E8975A"/>
                </a:solidFill>
                <a:latin typeface="Arial" pitchFamily="34" charset="0"/>
                <a:ea typeface="Arial" pitchFamily="34" charset="-122"/>
                <a:cs typeface="Arial" pitchFamily="34" charset="-120"/>
              </a:rPr>
              <a:t>✓</a:t>
            </a:r>
            <a:endParaRPr lang="en-US" sz="1875" dirty="0"/>
          </a:p>
        </p:txBody>
      </p:sp>
      <p:sp>
        <p:nvSpPr>
          <p:cNvPr id="29" name="Text 27"/>
          <p:cNvSpPr/>
          <p:nvPr/>
        </p:nvSpPr>
        <p:spPr>
          <a:xfrm>
            <a:off x="7357467" y="5529263"/>
            <a:ext cx="3158884" cy="323850"/>
          </a:xfrm>
          <a:prstGeom prst="rect">
            <a:avLst/>
          </a:prstGeom>
          <a:noFill/>
          <a:ln/>
        </p:spPr>
        <p:txBody>
          <a:bodyPr wrap="square" lIns="25400" tIns="25400" rIns="25400" bIns="25400" rtlCol="0" anchor="t">
            <a:normAutofit/>
          </a:bodyPr>
          <a:lstStyle/>
          <a:p>
            <a:pPr marL="0" indent="0" algn="l">
              <a:buNone/>
            </a:pPr>
            <a:r>
              <a:rPr lang="en-US" sz="1875" dirty="0">
                <a:solidFill>
                  <a:srgbClr val="F7EFE3"/>
                </a:solidFill>
                <a:latin typeface="Arial" pitchFamily="34" charset="0"/>
                <a:ea typeface="Arial" pitchFamily="34" charset="-122"/>
                <a:cs typeface="Arial" pitchFamily="34" charset="-120"/>
              </a:rPr>
              <a:t>Medizinische PDF-Berichte</a:t>
            </a:r>
            <a:endParaRPr lang="en-US" sz="1875" dirty="0"/>
          </a:p>
        </p:txBody>
      </p:sp>
      <p:sp>
        <p:nvSpPr>
          <p:cNvPr id="30" name="Text 28"/>
          <p:cNvSpPr/>
          <p:nvPr/>
        </p:nvSpPr>
        <p:spPr>
          <a:xfrm>
            <a:off x="7042100" y="5967413"/>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E8975A"/>
                </a:solidFill>
                <a:latin typeface="Arial" pitchFamily="34" charset="0"/>
                <a:ea typeface="Arial" pitchFamily="34" charset="-122"/>
                <a:cs typeface="Arial" pitchFamily="34" charset="-120"/>
              </a:rPr>
              <a:t>✓</a:t>
            </a:r>
            <a:endParaRPr lang="en-US" sz="1875" dirty="0"/>
          </a:p>
        </p:txBody>
      </p:sp>
      <p:sp>
        <p:nvSpPr>
          <p:cNvPr id="31" name="Text 29"/>
          <p:cNvSpPr/>
          <p:nvPr/>
        </p:nvSpPr>
        <p:spPr>
          <a:xfrm>
            <a:off x="7357467" y="5967413"/>
            <a:ext cx="1718392" cy="323850"/>
          </a:xfrm>
          <a:prstGeom prst="rect">
            <a:avLst/>
          </a:prstGeom>
          <a:noFill/>
          <a:ln/>
        </p:spPr>
        <p:txBody>
          <a:bodyPr wrap="square" lIns="25400" tIns="25400" rIns="25400" bIns="25400" rtlCol="0" anchor="t">
            <a:normAutofit/>
          </a:bodyPr>
          <a:lstStyle/>
          <a:p>
            <a:pPr marL="0" indent="0" algn="l">
              <a:buNone/>
            </a:pPr>
            <a:r>
              <a:rPr lang="en-US" sz="1875" dirty="0">
                <a:solidFill>
                  <a:srgbClr val="F7EFE3"/>
                </a:solidFill>
                <a:latin typeface="Arial" pitchFamily="34" charset="0"/>
                <a:ea typeface="Arial" pitchFamily="34" charset="-122"/>
                <a:cs typeface="Arial" pitchFamily="34" charset="-120"/>
              </a:rPr>
              <a:t>Telefonsupport</a:t>
            </a:r>
            <a:endParaRPr lang="en-US" sz="1875" dirty="0"/>
          </a:p>
        </p:txBody>
      </p:sp>
      <p:sp>
        <p:nvSpPr>
          <p:cNvPr id="32" name="Shape 30"/>
          <p:cNvSpPr/>
          <p:nvPr/>
        </p:nvSpPr>
        <p:spPr>
          <a:xfrm>
            <a:off x="7042100" y="6462713"/>
            <a:ext cx="4203725" cy="9525"/>
          </a:xfrm>
          <a:prstGeom prst="rect">
            <a:avLst/>
          </a:prstGeom>
          <a:solidFill>
            <a:srgbClr val="F7EFE3">
              <a:alpha val="25000"/>
            </a:srgbClr>
          </a:solidFill>
          <a:ln/>
        </p:spPr>
        <p:txBody>
          <a:bodyPr/>
          <a:lstStyle/>
          <a:p>
            <a:endParaRPr lang="pl-PL"/>
          </a:p>
        </p:txBody>
      </p:sp>
      <p:sp>
        <p:nvSpPr>
          <p:cNvPr id="33" name="Text 31"/>
          <p:cNvSpPr/>
          <p:nvPr/>
        </p:nvSpPr>
        <p:spPr>
          <a:xfrm>
            <a:off x="7042100" y="6681787"/>
            <a:ext cx="4329837"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F7EFE3"/>
                </a:solidFill>
                <a:latin typeface="Arial" pitchFamily="34" charset="0"/>
                <a:ea typeface="Arial" pitchFamily="34" charset="-122"/>
                <a:cs typeface="Arial" pitchFamily="34" charset="-120"/>
              </a:rPr>
              <a:t>Preis auf Anfrage</a:t>
            </a:r>
            <a:endParaRPr lang="en-US" sz="1950" dirty="0"/>
          </a:p>
        </p:txBody>
      </p:sp>
      <p:sp>
        <p:nvSpPr>
          <p:cNvPr id="34" name="Shape 32"/>
          <p:cNvSpPr/>
          <p:nvPr/>
        </p:nvSpPr>
        <p:spPr>
          <a:xfrm>
            <a:off x="12007825" y="2571750"/>
            <a:ext cx="5041850" cy="4814888"/>
          </a:xfrm>
          <a:prstGeom prst="roundRect">
            <a:avLst>
              <a:gd name="adj" fmla="val 3165"/>
            </a:avLst>
          </a:prstGeom>
          <a:solidFill>
            <a:srgbClr val="FFFFFF"/>
          </a:solidFill>
          <a:ln w="9525">
            <a:solidFill>
              <a:srgbClr val="E4DBC9"/>
            </a:solidFill>
            <a:prstDash val="solid"/>
          </a:ln>
        </p:spPr>
        <p:txBody>
          <a:bodyPr/>
          <a:lstStyle/>
          <a:p>
            <a:endParaRPr lang="pl-PL"/>
          </a:p>
        </p:txBody>
      </p:sp>
      <p:sp>
        <p:nvSpPr>
          <p:cNvPr id="35" name="Text 33"/>
          <p:cNvSpPr/>
          <p:nvPr/>
        </p:nvSpPr>
        <p:spPr>
          <a:xfrm>
            <a:off x="12436450" y="3000375"/>
            <a:ext cx="4603060" cy="471488"/>
          </a:xfrm>
          <a:prstGeom prst="rect">
            <a:avLst/>
          </a:prstGeom>
          <a:noFill/>
          <a:ln/>
        </p:spPr>
        <p:txBody>
          <a:bodyPr wrap="square" lIns="25400" tIns="25400" rIns="25400" bIns="25400" rtlCol="0" anchor="t">
            <a:normAutofit/>
          </a:bodyPr>
          <a:lstStyle/>
          <a:p>
            <a:pPr marL="0" indent="0" algn="l">
              <a:buNone/>
            </a:pPr>
            <a:r>
              <a:rPr lang="en-US" sz="3000" dirty="0">
                <a:solidFill>
                  <a:srgbClr val="26221C"/>
                </a:solidFill>
                <a:latin typeface="Georgia" pitchFamily="34" charset="0"/>
                <a:ea typeface="Georgia" pitchFamily="34" charset="-122"/>
                <a:cs typeface="Georgia" pitchFamily="34" charset="-120"/>
              </a:rPr>
              <a:t>Premium</a:t>
            </a:r>
            <a:endParaRPr lang="en-US" sz="3000" dirty="0"/>
          </a:p>
        </p:txBody>
      </p:sp>
      <p:sp>
        <p:nvSpPr>
          <p:cNvPr id="36" name="Text 34"/>
          <p:cNvSpPr/>
          <p:nvPr/>
        </p:nvSpPr>
        <p:spPr>
          <a:xfrm>
            <a:off x="12436450" y="3643313"/>
            <a:ext cx="4603060"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Große Häuser und Träger · unbegrenzt</a:t>
            </a:r>
            <a:endParaRPr lang="en-US" sz="1875" dirty="0"/>
          </a:p>
        </p:txBody>
      </p:sp>
      <p:sp>
        <p:nvSpPr>
          <p:cNvPr id="37" name="Text 35"/>
          <p:cNvSpPr/>
          <p:nvPr/>
        </p:nvSpPr>
        <p:spPr>
          <a:xfrm>
            <a:off x="12436450" y="422433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38" name="Text 36"/>
          <p:cNvSpPr/>
          <p:nvPr/>
        </p:nvSpPr>
        <p:spPr>
          <a:xfrm>
            <a:off x="12751817" y="4224338"/>
            <a:ext cx="3538121"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Alles aus dem Standard-Paket</a:t>
            </a:r>
            <a:endParaRPr lang="en-US" sz="1875" dirty="0"/>
          </a:p>
        </p:txBody>
      </p:sp>
      <p:sp>
        <p:nvSpPr>
          <p:cNvPr id="39" name="Text 37"/>
          <p:cNvSpPr/>
          <p:nvPr/>
        </p:nvSpPr>
        <p:spPr>
          <a:xfrm>
            <a:off x="12436450" y="466248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40" name="Text 38"/>
          <p:cNvSpPr/>
          <p:nvPr/>
        </p:nvSpPr>
        <p:spPr>
          <a:xfrm>
            <a:off x="12751817" y="4662488"/>
            <a:ext cx="3873483"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Mehrere Stationen und Standorte</a:t>
            </a:r>
            <a:endParaRPr lang="en-US" sz="1875" dirty="0"/>
          </a:p>
        </p:txBody>
      </p:sp>
      <p:sp>
        <p:nvSpPr>
          <p:cNvPr id="41" name="Text 39"/>
          <p:cNvSpPr/>
          <p:nvPr/>
        </p:nvSpPr>
        <p:spPr>
          <a:xfrm>
            <a:off x="12436450" y="5100638"/>
            <a:ext cx="258217" cy="3238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42" name="Text 40"/>
          <p:cNvSpPr/>
          <p:nvPr/>
        </p:nvSpPr>
        <p:spPr>
          <a:xfrm>
            <a:off x="12751817" y="5100638"/>
            <a:ext cx="4237494" cy="3238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Integrationen und Träger-Dashboard</a:t>
            </a:r>
            <a:endParaRPr lang="en-US" sz="1875" dirty="0"/>
          </a:p>
        </p:txBody>
      </p:sp>
      <p:sp>
        <p:nvSpPr>
          <p:cNvPr id="43" name="Text 41"/>
          <p:cNvSpPr/>
          <p:nvPr/>
        </p:nvSpPr>
        <p:spPr>
          <a:xfrm>
            <a:off x="12436450" y="5538788"/>
            <a:ext cx="258217" cy="590550"/>
          </a:xfrm>
          <a:prstGeom prst="rect">
            <a:avLst/>
          </a:prstGeom>
          <a:noFill/>
          <a:ln/>
        </p:spPr>
        <p:txBody>
          <a:bodyPr wrap="square" lIns="25400" tIns="25400" rIns="25400" bIns="25400" rtlCol="0" anchor="t">
            <a:normAutofit/>
          </a:bodyPr>
          <a:lstStyle/>
          <a:p>
            <a:pPr marL="0" indent="0" algn="l">
              <a:buNone/>
            </a:pPr>
            <a:r>
              <a:rPr lang="en-US" sz="1875" b="1" dirty="0">
                <a:solidFill>
                  <a:srgbClr val="2C6E49"/>
                </a:solidFill>
                <a:latin typeface="Arial" pitchFamily="34" charset="0"/>
                <a:ea typeface="Arial" pitchFamily="34" charset="-122"/>
                <a:cs typeface="Arial" pitchFamily="34" charset="-120"/>
              </a:rPr>
              <a:t>✓</a:t>
            </a:r>
            <a:endParaRPr lang="en-US" sz="1875" dirty="0"/>
          </a:p>
        </p:txBody>
      </p:sp>
      <p:sp>
        <p:nvSpPr>
          <p:cNvPr id="44" name="Text 42"/>
          <p:cNvSpPr/>
          <p:nvPr/>
        </p:nvSpPr>
        <p:spPr>
          <a:xfrm>
            <a:off x="12751817" y="5538788"/>
            <a:ext cx="3985311" cy="590550"/>
          </a:xfrm>
          <a:prstGeom prst="rect">
            <a:avLst/>
          </a:prstGeom>
          <a:noFill/>
          <a:ln/>
        </p:spPr>
        <p:txBody>
          <a:bodyPr wrap="square" lIns="25400" tIns="25400" rIns="25400" bIns="25400" rtlCol="0" anchor="t">
            <a:normAutofit/>
          </a:bodyPr>
          <a:lstStyle/>
          <a:p>
            <a:pPr marL="0" indent="0" algn="l">
              <a:buNone/>
            </a:pPr>
            <a:r>
              <a:rPr lang="en-US" sz="1875" dirty="0">
                <a:solidFill>
                  <a:srgbClr val="3E3A32"/>
                </a:solidFill>
                <a:latin typeface="Arial" pitchFamily="34" charset="0"/>
                <a:ea typeface="Arial" pitchFamily="34" charset="-122"/>
                <a:cs typeface="Arial" pitchFamily="34" charset="-120"/>
              </a:rPr>
              <a:t>Persönlicher Ansprechpartner + Support 24/7</a:t>
            </a:r>
            <a:endParaRPr lang="en-US" sz="1875" dirty="0"/>
          </a:p>
        </p:txBody>
      </p:sp>
      <p:sp>
        <p:nvSpPr>
          <p:cNvPr id="45" name="Shape 43"/>
          <p:cNvSpPr/>
          <p:nvPr/>
        </p:nvSpPr>
        <p:spPr>
          <a:xfrm>
            <a:off x="12436450" y="6453188"/>
            <a:ext cx="4184600" cy="9525"/>
          </a:xfrm>
          <a:prstGeom prst="rect">
            <a:avLst/>
          </a:prstGeom>
          <a:solidFill>
            <a:srgbClr val="EDE5D4"/>
          </a:solidFill>
          <a:ln/>
        </p:spPr>
        <p:txBody>
          <a:bodyPr/>
          <a:lstStyle/>
          <a:p>
            <a:endParaRPr lang="pl-PL"/>
          </a:p>
        </p:txBody>
      </p:sp>
      <p:sp>
        <p:nvSpPr>
          <p:cNvPr id="46" name="Text 44"/>
          <p:cNvSpPr/>
          <p:nvPr/>
        </p:nvSpPr>
        <p:spPr>
          <a:xfrm>
            <a:off x="12436450" y="6672263"/>
            <a:ext cx="4310138"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1F3B33"/>
                </a:solidFill>
                <a:latin typeface="Arial" pitchFamily="34" charset="0"/>
                <a:ea typeface="Arial" pitchFamily="34" charset="-122"/>
                <a:cs typeface="Arial" pitchFamily="34" charset="-120"/>
              </a:rPr>
              <a:t>Preis auf Anfrage</a:t>
            </a:r>
            <a:endParaRPr lang="en-US" sz="1950" dirty="0"/>
          </a:p>
        </p:txBody>
      </p:sp>
      <p:sp>
        <p:nvSpPr>
          <p:cNvPr id="47" name="Text 45"/>
          <p:cNvSpPr/>
          <p:nvPr/>
        </p:nvSpPr>
        <p:spPr>
          <a:xfrm>
            <a:off x="447675" y="7729538"/>
            <a:ext cx="17392650" cy="323850"/>
          </a:xfrm>
          <a:prstGeom prst="rect">
            <a:avLst/>
          </a:prstGeom>
          <a:noFill/>
          <a:ln/>
        </p:spPr>
        <p:txBody>
          <a:bodyPr wrap="square" lIns="25400" tIns="25400" rIns="25400" bIns="25400" rtlCol="0" anchor="t">
            <a:normAutofit/>
          </a:bodyPr>
          <a:lstStyle/>
          <a:p>
            <a:pPr marL="0" indent="0" algn="ctr">
              <a:buNone/>
            </a:pPr>
            <a:r>
              <a:rPr lang="en-US" sz="1950" dirty="0">
                <a:solidFill>
                  <a:srgbClr val="6F6657"/>
                </a:solidFill>
                <a:latin typeface="Arial" pitchFamily="34" charset="0"/>
                <a:ea typeface="Arial" pitchFamily="34" charset="-122"/>
                <a:cs typeface="Arial" pitchFamily="34" charset="-120"/>
              </a:rPr>
              <a:t>Der Preis hängt von der Zimmerzahl und dem Umfang der Einführung ab. Nach einem kurzen Gespräch erstellen wir ein individuelles Angebot.</a:t>
            </a:r>
            <a:endParaRPr lang="en-US" sz="19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WARUM WIR</a:t>
            </a:r>
            <a:endParaRPr lang="en-US" sz="1875" dirty="0"/>
          </a:p>
        </p:txBody>
      </p:sp>
      <p:sp>
        <p:nvSpPr>
          <p:cNvPr id="3" name="Text 1"/>
          <p:cNvSpPr/>
          <p:nvPr/>
        </p:nvSpPr>
        <p:spPr>
          <a:xfrm>
            <a:off x="1238250" y="1457325"/>
            <a:ext cx="16285845" cy="158874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Warum Seniorenheime das System Serenia wählen</a:t>
            </a:r>
            <a:endParaRPr lang="en-US" sz="5550" dirty="0"/>
          </a:p>
        </p:txBody>
      </p:sp>
      <p:sp>
        <p:nvSpPr>
          <p:cNvPr id="4" name="Text 2"/>
          <p:cNvSpPr/>
          <p:nvPr/>
        </p:nvSpPr>
        <p:spPr>
          <a:xfrm>
            <a:off x="1238250" y="3808065"/>
            <a:ext cx="553269" cy="557213"/>
          </a:xfrm>
          <a:prstGeom prst="rect">
            <a:avLst/>
          </a:prstGeom>
          <a:noFill/>
          <a:ln/>
        </p:spPr>
        <p:txBody>
          <a:bodyPr wrap="square" lIns="25400" tIns="25400" rIns="25400" bIns="25400" rtlCol="0" anchor="t">
            <a:normAutofit/>
          </a:bodyPr>
          <a:lstStyle/>
          <a:p>
            <a:pPr marL="0" indent="0" algn="l">
              <a:buNone/>
            </a:pPr>
            <a:r>
              <a:rPr lang="en-US" sz="3600" dirty="0">
                <a:solidFill>
                  <a:srgbClr val="B44A33"/>
                </a:solidFill>
                <a:latin typeface="Georgia" pitchFamily="34" charset="0"/>
                <a:ea typeface="Georgia" pitchFamily="34" charset="-122"/>
                <a:cs typeface="Georgia" pitchFamily="34" charset="-120"/>
              </a:rPr>
              <a:t>01</a:t>
            </a:r>
            <a:endParaRPr lang="en-US" sz="3600" dirty="0"/>
          </a:p>
        </p:txBody>
      </p:sp>
      <p:sp>
        <p:nvSpPr>
          <p:cNvPr id="5" name="Text 3"/>
          <p:cNvSpPr/>
          <p:nvPr/>
        </p:nvSpPr>
        <p:spPr>
          <a:xfrm>
            <a:off x="2039169" y="3808065"/>
            <a:ext cx="7396215"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Monitoring, das die Würde wahrt</a:t>
            </a:r>
            <a:endParaRPr lang="en-US" sz="2400" dirty="0"/>
          </a:p>
        </p:txBody>
      </p:sp>
      <p:sp>
        <p:nvSpPr>
          <p:cNvPr id="6" name="Text 4"/>
          <p:cNvSpPr/>
          <p:nvPr/>
        </p:nvSpPr>
        <p:spPr>
          <a:xfrm>
            <a:off x="2039169" y="4274790"/>
            <a:ext cx="6925546"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6F6657"/>
                </a:solidFill>
                <a:latin typeface="Arial" pitchFamily="34" charset="0"/>
                <a:ea typeface="Arial" pitchFamily="34" charset="-122"/>
                <a:cs typeface="Arial" pitchFamily="34" charset="-120"/>
              </a:rPr>
              <a:t>Kontaktlos, ohne Kameras in Schlafzimmern und ohne Armbänder.</a:t>
            </a:r>
            <a:endParaRPr lang="en-US" sz="2025" dirty="0"/>
          </a:p>
        </p:txBody>
      </p:sp>
      <p:sp>
        <p:nvSpPr>
          <p:cNvPr id="7" name="Text 5"/>
          <p:cNvSpPr/>
          <p:nvPr/>
        </p:nvSpPr>
        <p:spPr>
          <a:xfrm>
            <a:off x="9525000" y="3808065"/>
            <a:ext cx="612204" cy="557213"/>
          </a:xfrm>
          <a:prstGeom prst="rect">
            <a:avLst/>
          </a:prstGeom>
          <a:noFill/>
          <a:ln/>
        </p:spPr>
        <p:txBody>
          <a:bodyPr wrap="square" lIns="25400" tIns="25400" rIns="25400" bIns="25400" rtlCol="0" anchor="t">
            <a:normAutofit/>
          </a:bodyPr>
          <a:lstStyle/>
          <a:p>
            <a:pPr marL="0" indent="0" algn="l">
              <a:buNone/>
            </a:pPr>
            <a:r>
              <a:rPr lang="en-US" sz="3600" dirty="0">
                <a:solidFill>
                  <a:srgbClr val="B44A33"/>
                </a:solidFill>
                <a:latin typeface="Georgia" pitchFamily="34" charset="0"/>
                <a:ea typeface="Georgia" pitchFamily="34" charset="-122"/>
                <a:cs typeface="Georgia" pitchFamily="34" charset="-120"/>
              </a:rPr>
              <a:t>02</a:t>
            </a:r>
            <a:endParaRPr lang="en-US" sz="3600" dirty="0"/>
          </a:p>
        </p:txBody>
      </p:sp>
      <p:sp>
        <p:nvSpPr>
          <p:cNvPr id="8" name="Text 6"/>
          <p:cNvSpPr/>
          <p:nvPr/>
        </p:nvSpPr>
        <p:spPr>
          <a:xfrm>
            <a:off x="10384854" y="3808065"/>
            <a:ext cx="7331385"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Ein System statt fünf</a:t>
            </a:r>
            <a:endParaRPr lang="en-US" sz="2400" dirty="0"/>
          </a:p>
        </p:txBody>
      </p:sp>
      <p:sp>
        <p:nvSpPr>
          <p:cNvPr id="9" name="Text 7"/>
          <p:cNvSpPr/>
          <p:nvPr/>
        </p:nvSpPr>
        <p:spPr>
          <a:xfrm>
            <a:off x="10384854" y="4274790"/>
            <a:ext cx="6864842"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6F6657"/>
                </a:solidFill>
                <a:latin typeface="Arial" pitchFamily="34" charset="0"/>
                <a:ea typeface="Arial" pitchFamily="34" charset="-122"/>
                <a:cs typeface="Arial" pitchFamily="34" charset="-120"/>
              </a:rPr>
              <a:t>Monitoring, Medikamente, Dienste, Ereignisse und Berichte an einem Ort.</a:t>
            </a:r>
            <a:endParaRPr lang="en-US" sz="2025" dirty="0"/>
          </a:p>
        </p:txBody>
      </p:sp>
      <p:sp>
        <p:nvSpPr>
          <p:cNvPr id="10" name="Text 8"/>
          <p:cNvSpPr/>
          <p:nvPr/>
        </p:nvSpPr>
        <p:spPr>
          <a:xfrm>
            <a:off x="1238250" y="5427315"/>
            <a:ext cx="609079" cy="557213"/>
          </a:xfrm>
          <a:prstGeom prst="rect">
            <a:avLst/>
          </a:prstGeom>
          <a:noFill/>
          <a:ln/>
        </p:spPr>
        <p:txBody>
          <a:bodyPr wrap="square" lIns="25400" tIns="25400" rIns="25400" bIns="25400" rtlCol="0" anchor="t">
            <a:normAutofit/>
          </a:bodyPr>
          <a:lstStyle/>
          <a:p>
            <a:pPr marL="0" indent="0" algn="l">
              <a:buNone/>
            </a:pPr>
            <a:r>
              <a:rPr lang="en-US" sz="3600" dirty="0">
                <a:solidFill>
                  <a:srgbClr val="B44A33"/>
                </a:solidFill>
                <a:latin typeface="Georgia" pitchFamily="34" charset="0"/>
                <a:ea typeface="Georgia" pitchFamily="34" charset="-122"/>
                <a:cs typeface="Georgia" pitchFamily="34" charset="-120"/>
              </a:rPr>
              <a:t>03</a:t>
            </a:r>
            <a:endParaRPr lang="en-US" sz="3600" dirty="0"/>
          </a:p>
        </p:txBody>
      </p:sp>
      <p:sp>
        <p:nvSpPr>
          <p:cNvPr id="11" name="Text 9"/>
          <p:cNvSpPr/>
          <p:nvPr/>
        </p:nvSpPr>
        <p:spPr>
          <a:xfrm>
            <a:off x="2094979" y="5427315"/>
            <a:ext cx="7334823"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Einführung ohne Umbau</a:t>
            </a:r>
            <a:endParaRPr lang="en-US" sz="2400" dirty="0"/>
          </a:p>
        </p:txBody>
      </p:sp>
      <p:sp>
        <p:nvSpPr>
          <p:cNvPr id="12" name="Text 10"/>
          <p:cNvSpPr/>
          <p:nvPr/>
        </p:nvSpPr>
        <p:spPr>
          <a:xfrm>
            <a:off x="2094979" y="5894040"/>
            <a:ext cx="6868062"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6F6657"/>
                </a:solidFill>
                <a:latin typeface="Arial" pitchFamily="34" charset="0"/>
                <a:ea typeface="Arial" pitchFamily="34" charset="-122"/>
                <a:cs typeface="Arial" pitchFamily="34" charset="-120"/>
              </a:rPr>
              <a:t>Kabellose Sensoren, läuft auf der Hardware, die Sie bereits haben.</a:t>
            </a:r>
            <a:endParaRPr lang="en-US" sz="2025" dirty="0"/>
          </a:p>
        </p:txBody>
      </p:sp>
      <p:sp>
        <p:nvSpPr>
          <p:cNvPr id="13" name="Text 11"/>
          <p:cNvSpPr/>
          <p:nvPr/>
        </p:nvSpPr>
        <p:spPr>
          <a:xfrm>
            <a:off x="9525000" y="5427315"/>
            <a:ext cx="615107" cy="557213"/>
          </a:xfrm>
          <a:prstGeom prst="rect">
            <a:avLst/>
          </a:prstGeom>
          <a:noFill/>
          <a:ln/>
        </p:spPr>
        <p:txBody>
          <a:bodyPr wrap="square" lIns="25400" tIns="25400" rIns="25400" bIns="25400" rtlCol="0" anchor="t">
            <a:normAutofit/>
          </a:bodyPr>
          <a:lstStyle/>
          <a:p>
            <a:pPr marL="0" indent="0" algn="l">
              <a:buNone/>
            </a:pPr>
            <a:r>
              <a:rPr lang="en-US" sz="3600" dirty="0">
                <a:solidFill>
                  <a:srgbClr val="B44A33"/>
                </a:solidFill>
                <a:latin typeface="Georgia" pitchFamily="34" charset="0"/>
                <a:ea typeface="Georgia" pitchFamily="34" charset="-122"/>
                <a:cs typeface="Georgia" pitchFamily="34" charset="-120"/>
              </a:rPr>
              <a:t>04</a:t>
            </a:r>
            <a:endParaRPr lang="en-US" sz="3600" dirty="0"/>
          </a:p>
        </p:txBody>
      </p:sp>
      <p:sp>
        <p:nvSpPr>
          <p:cNvPr id="14" name="Text 12"/>
          <p:cNvSpPr/>
          <p:nvPr/>
        </p:nvSpPr>
        <p:spPr>
          <a:xfrm>
            <a:off x="10387757" y="5427315"/>
            <a:ext cx="6981617"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Europäischer Support und Compliance</a:t>
            </a:r>
            <a:endParaRPr lang="en-US" sz="2400" dirty="0"/>
          </a:p>
        </p:txBody>
      </p:sp>
      <p:sp>
        <p:nvSpPr>
          <p:cNvPr id="15" name="Text 13"/>
          <p:cNvSpPr/>
          <p:nvPr/>
        </p:nvSpPr>
        <p:spPr>
          <a:xfrm>
            <a:off x="10387757" y="5894040"/>
            <a:ext cx="6981617" cy="423863"/>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6F6657"/>
                </a:solidFill>
                <a:latin typeface="Arial" pitchFamily="34" charset="0"/>
                <a:ea typeface="Arial" pitchFamily="34" charset="-122"/>
                <a:cs typeface="Arial" pitchFamily="34" charset="-120"/>
              </a:rPr>
              <a:t>DSGVO, Daten in der EU und Support in Ihrer Sprache.</a:t>
            </a:r>
            <a:endParaRPr lang="en-US" sz="20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F3B33"/>
        </a:solidFill>
        <a:effectLst/>
      </p:bgPr>
    </p:bg>
    <p:spTree>
      <p:nvGrpSpPr>
        <p:cNvPr id="1" name=""/>
        <p:cNvGrpSpPr/>
        <p:nvPr/>
      </p:nvGrpSpPr>
      <p:grpSpPr>
        <a:xfrm>
          <a:off x="0" y="0"/>
          <a:ext cx="0" cy="0"/>
          <a:chOff x="0" y="0"/>
          <a:chExt cx="0" cy="0"/>
        </a:xfrm>
      </p:grpSpPr>
      <p:sp>
        <p:nvSpPr>
          <p:cNvPr id="2" name="Text 0"/>
          <p:cNvSpPr/>
          <p:nvPr/>
        </p:nvSpPr>
        <p:spPr>
          <a:xfrm>
            <a:off x="1238250" y="1047750"/>
            <a:ext cx="1532989" cy="514350"/>
          </a:xfrm>
          <a:prstGeom prst="rect">
            <a:avLst/>
          </a:prstGeom>
          <a:noFill/>
          <a:ln/>
        </p:spPr>
        <p:txBody>
          <a:bodyPr wrap="square" lIns="25400" tIns="25400" rIns="25400" bIns="25400" rtlCol="0" anchor="t">
            <a:normAutofit/>
          </a:bodyPr>
          <a:lstStyle/>
          <a:p>
            <a:pPr marL="0" indent="0" algn="l">
              <a:buNone/>
            </a:pPr>
            <a:r>
              <a:rPr lang="en-US" sz="3300" dirty="0">
                <a:solidFill>
                  <a:srgbClr val="F7EFE3"/>
                </a:solidFill>
                <a:latin typeface="Georgia" pitchFamily="34" charset="0"/>
                <a:ea typeface="Georgia" pitchFamily="34" charset="-122"/>
                <a:cs typeface="Georgia" pitchFamily="34" charset="-120"/>
              </a:rPr>
              <a:t>Serenia</a:t>
            </a:r>
            <a:endParaRPr lang="en-US" sz="3300" dirty="0"/>
          </a:p>
        </p:txBody>
      </p:sp>
      <p:sp>
        <p:nvSpPr>
          <p:cNvPr id="3" name="Text 1"/>
          <p:cNvSpPr/>
          <p:nvPr/>
        </p:nvSpPr>
        <p:spPr>
          <a:xfrm>
            <a:off x="13976300" y="1154906"/>
            <a:ext cx="3380795" cy="300038"/>
          </a:xfrm>
          <a:prstGeom prst="rect">
            <a:avLst/>
          </a:prstGeom>
          <a:noFill/>
          <a:ln/>
        </p:spPr>
        <p:txBody>
          <a:bodyPr wrap="square" lIns="25400" tIns="25400" rIns="25400" bIns="25400" rtlCol="0" anchor="t">
            <a:normAutofit/>
          </a:bodyPr>
          <a:lstStyle/>
          <a:p>
            <a:pPr marL="0" indent="0" algn="l">
              <a:buNone/>
            </a:pPr>
            <a:r>
              <a:rPr lang="en-US" sz="1800" kern="0" spc="375" dirty="0">
                <a:solidFill>
                  <a:srgbClr val="B9AE9C"/>
                </a:solidFill>
                <a:latin typeface="Arial" pitchFamily="34" charset="0"/>
                <a:ea typeface="Arial" pitchFamily="34" charset="-122"/>
                <a:cs typeface="Arial" pitchFamily="34" charset="-120"/>
              </a:rPr>
              <a:t>NÄCHSTER SCHRITT</a:t>
            </a:r>
            <a:endParaRPr lang="en-US" sz="1800" dirty="0"/>
          </a:p>
        </p:txBody>
      </p:sp>
      <p:sp>
        <p:nvSpPr>
          <p:cNvPr id="4" name="Text 2"/>
          <p:cNvSpPr/>
          <p:nvPr/>
        </p:nvSpPr>
        <p:spPr>
          <a:xfrm>
            <a:off x="1238250" y="2732336"/>
            <a:ext cx="13244513" cy="3055441"/>
          </a:xfrm>
          <a:prstGeom prst="rect">
            <a:avLst/>
          </a:prstGeom>
          <a:noFill/>
          <a:ln/>
        </p:spPr>
        <p:txBody>
          <a:bodyPr wrap="square" lIns="25400" tIns="25400" rIns="25400" bIns="25400" rtlCol="0" anchor="t">
            <a:normAutofit/>
          </a:bodyPr>
          <a:lstStyle/>
          <a:p>
            <a:pPr marL="0" indent="0" algn="l">
              <a:lnSpc>
                <a:spcPct val="110000"/>
              </a:lnSpc>
              <a:buNone/>
            </a:pPr>
            <a:r>
              <a:rPr lang="en-US" sz="7200" dirty="0">
                <a:solidFill>
                  <a:srgbClr val="F7EFE3"/>
                </a:solidFill>
                <a:latin typeface="Georgia" pitchFamily="34" charset="0"/>
                <a:ea typeface="Georgia" pitchFamily="34" charset="-122"/>
                <a:cs typeface="Georgia" pitchFamily="34" charset="-120"/>
              </a:rPr>
              <a:t>Vereinbaren wir eine Präsentation in Ihrer Einrichtung</a:t>
            </a:r>
            <a:endParaRPr lang="en-US" sz="7200" dirty="0"/>
          </a:p>
        </p:txBody>
      </p:sp>
      <p:sp>
        <p:nvSpPr>
          <p:cNvPr id="5" name="Text 3"/>
          <p:cNvSpPr/>
          <p:nvPr/>
        </p:nvSpPr>
        <p:spPr>
          <a:xfrm>
            <a:off x="1238250" y="6168777"/>
            <a:ext cx="10791825" cy="952500"/>
          </a:xfrm>
          <a:prstGeom prst="rect">
            <a:avLst/>
          </a:prstGeom>
          <a:noFill/>
          <a:ln/>
        </p:spPr>
        <p:txBody>
          <a:bodyPr wrap="square" lIns="25400" tIns="25400" rIns="25400" bIns="25400" rtlCol="0" anchor="t">
            <a:normAutofit/>
          </a:bodyPr>
          <a:lstStyle/>
          <a:p>
            <a:pPr marL="0" indent="0" algn="l">
              <a:lnSpc>
                <a:spcPct val="150000"/>
              </a:lnSpc>
              <a:buNone/>
            </a:pPr>
            <a:r>
              <a:rPr lang="en-US" sz="2400" dirty="0">
                <a:solidFill>
                  <a:srgbClr val="D9CFBF"/>
                </a:solidFill>
                <a:latin typeface="Arial" pitchFamily="34" charset="0"/>
                <a:ea typeface="Arial" pitchFamily="34" charset="-122"/>
                <a:cs typeface="Arial" pitchFamily="34" charset="-120"/>
              </a:rPr>
              <a:t>Wir zeigen das System live und erstellen ein kostenloses, individuelles Angebot für Ihr Seniorenheim.</a:t>
            </a:r>
            <a:endParaRPr lang="en-US" sz="2400" dirty="0"/>
          </a:p>
        </p:txBody>
      </p:sp>
      <p:sp>
        <p:nvSpPr>
          <p:cNvPr id="6" name="Shape 4"/>
          <p:cNvSpPr/>
          <p:nvPr/>
        </p:nvSpPr>
        <p:spPr>
          <a:xfrm>
            <a:off x="1238250" y="8291513"/>
            <a:ext cx="15811500" cy="9525"/>
          </a:xfrm>
          <a:prstGeom prst="rect">
            <a:avLst/>
          </a:prstGeom>
          <a:solidFill>
            <a:srgbClr val="F7EFE3">
              <a:alpha val="25000"/>
            </a:srgbClr>
          </a:solidFill>
          <a:ln/>
        </p:spPr>
        <p:txBody>
          <a:bodyPr/>
          <a:lstStyle/>
          <a:p>
            <a:endParaRPr lang="pl-PL"/>
          </a:p>
        </p:txBody>
      </p:sp>
      <p:sp>
        <p:nvSpPr>
          <p:cNvPr id="7" name="Text 5"/>
          <p:cNvSpPr/>
          <p:nvPr/>
        </p:nvSpPr>
        <p:spPr>
          <a:xfrm>
            <a:off x="1238250" y="8720138"/>
            <a:ext cx="5518123" cy="300038"/>
          </a:xfrm>
          <a:prstGeom prst="rect">
            <a:avLst/>
          </a:prstGeom>
          <a:noFill/>
          <a:ln/>
        </p:spPr>
        <p:txBody>
          <a:bodyPr wrap="square" lIns="25400" tIns="25400" rIns="25400" bIns="25400" rtlCol="0" anchor="t">
            <a:normAutofit/>
          </a:bodyPr>
          <a:lstStyle/>
          <a:p>
            <a:pPr marL="0" indent="0" algn="l">
              <a:buNone/>
            </a:pPr>
            <a:r>
              <a:rPr lang="en-US" sz="1800" kern="0" spc="225" dirty="0">
                <a:solidFill>
                  <a:srgbClr val="B9AE9C"/>
                </a:solidFill>
                <a:latin typeface="Arial" pitchFamily="34" charset="0"/>
                <a:ea typeface="Arial" pitchFamily="34" charset="-122"/>
                <a:cs typeface="Arial" pitchFamily="34" charset="-120"/>
              </a:rPr>
              <a:t>TELEFON</a:t>
            </a:r>
            <a:endParaRPr lang="en-US" sz="1800" dirty="0"/>
          </a:p>
        </p:txBody>
      </p:sp>
      <p:sp>
        <p:nvSpPr>
          <p:cNvPr id="8" name="Text 6"/>
          <p:cNvSpPr/>
          <p:nvPr/>
        </p:nvSpPr>
        <p:spPr>
          <a:xfrm>
            <a:off x="1238250" y="9077325"/>
            <a:ext cx="5518123" cy="390525"/>
          </a:xfrm>
          <a:prstGeom prst="rect">
            <a:avLst/>
          </a:prstGeom>
          <a:noFill/>
          <a:ln/>
        </p:spPr>
        <p:txBody>
          <a:bodyPr wrap="square" lIns="25400" tIns="25400" rIns="25400" bIns="25400" rtlCol="0" anchor="t">
            <a:normAutofit lnSpcReduction="10000"/>
          </a:bodyPr>
          <a:lstStyle/>
          <a:p>
            <a:pPr marL="0" indent="0" algn="l">
              <a:buNone/>
            </a:pPr>
            <a:r>
              <a:rPr lang="en-US" sz="2400" dirty="0">
                <a:solidFill>
                  <a:srgbClr val="F7EFE3"/>
                </a:solidFill>
                <a:latin typeface="Arial" pitchFamily="34" charset="0"/>
                <a:ea typeface="Arial" pitchFamily="34" charset="-122"/>
                <a:cs typeface="Arial" pitchFamily="34" charset="-120"/>
              </a:rPr>
              <a:t>+49 123 456 789</a:t>
            </a:r>
            <a:endParaRPr lang="en-US" sz="2400" dirty="0"/>
          </a:p>
        </p:txBody>
      </p:sp>
      <p:sp>
        <p:nvSpPr>
          <p:cNvPr id="9" name="Text 7"/>
          <p:cNvSpPr/>
          <p:nvPr/>
        </p:nvSpPr>
        <p:spPr>
          <a:xfrm>
            <a:off x="6635725" y="8720138"/>
            <a:ext cx="5518123" cy="300038"/>
          </a:xfrm>
          <a:prstGeom prst="rect">
            <a:avLst/>
          </a:prstGeom>
          <a:noFill/>
          <a:ln/>
        </p:spPr>
        <p:txBody>
          <a:bodyPr wrap="square" lIns="25400" tIns="25400" rIns="25400" bIns="25400" rtlCol="0" anchor="t">
            <a:normAutofit/>
          </a:bodyPr>
          <a:lstStyle/>
          <a:p>
            <a:pPr marL="0" indent="0" algn="l">
              <a:buNone/>
            </a:pPr>
            <a:r>
              <a:rPr lang="en-US" sz="1800" kern="0" spc="225" dirty="0">
                <a:solidFill>
                  <a:srgbClr val="B9AE9C"/>
                </a:solidFill>
                <a:latin typeface="Arial" pitchFamily="34" charset="0"/>
                <a:ea typeface="Arial" pitchFamily="34" charset="-122"/>
                <a:cs typeface="Arial" pitchFamily="34" charset="-120"/>
              </a:rPr>
              <a:t>E-MAIL</a:t>
            </a:r>
            <a:endParaRPr lang="en-US" sz="1800" dirty="0"/>
          </a:p>
        </p:txBody>
      </p:sp>
      <p:sp>
        <p:nvSpPr>
          <p:cNvPr id="10" name="Text 8"/>
          <p:cNvSpPr/>
          <p:nvPr/>
        </p:nvSpPr>
        <p:spPr>
          <a:xfrm>
            <a:off x="6635725" y="9077325"/>
            <a:ext cx="5518123" cy="390525"/>
          </a:xfrm>
          <a:prstGeom prst="rect">
            <a:avLst/>
          </a:prstGeom>
          <a:noFill/>
          <a:ln/>
        </p:spPr>
        <p:txBody>
          <a:bodyPr wrap="square" lIns="25400" tIns="25400" rIns="25400" bIns="25400" rtlCol="0" anchor="t">
            <a:normAutofit/>
          </a:bodyPr>
          <a:lstStyle/>
          <a:p>
            <a:pPr marL="0" indent="0" algn="l">
              <a:buNone/>
            </a:pPr>
            <a:r>
              <a:rPr lang="en-US" sz="2400" dirty="0">
                <a:solidFill>
                  <a:srgbClr val="F7EFE3"/>
                </a:solidFill>
                <a:latin typeface="Arial" pitchFamily="34" charset="0"/>
                <a:ea typeface="Arial" pitchFamily="34" charset="-122"/>
                <a:cs typeface="Arial" pitchFamily="34" charset="-120"/>
              </a:rPr>
              <a:t>kontakt@serenia-care.eu</a:t>
            </a:r>
            <a:endParaRPr lang="en-US" sz="2400" dirty="0"/>
          </a:p>
        </p:txBody>
      </p:sp>
      <p:sp>
        <p:nvSpPr>
          <p:cNvPr id="11" name="Text 9"/>
          <p:cNvSpPr/>
          <p:nvPr/>
        </p:nvSpPr>
        <p:spPr>
          <a:xfrm>
            <a:off x="12033200" y="8720138"/>
            <a:ext cx="5518205" cy="300038"/>
          </a:xfrm>
          <a:prstGeom prst="rect">
            <a:avLst/>
          </a:prstGeom>
          <a:noFill/>
          <a:ln/>
        </p:spPr>
        <p:txBody>
          <a:bodyPr wrap="square" lIns="25400" tIns="25400" rIns="25400" bIns="25400" rtlCol="0" anchor="t">
            <a:normAutofit/>
          </a:bodyPr>
          <a:lstStyle/>
          <a:p>
            <a:pPr marL="0" indent="0" algn="l">
              <a:buNone/>
            </a:pPr>
            <a:r>
              <a:rPr lang="en-US" sz="1800" kern="0" spc="225" dirty="0">
                <a:solidFill>
                  <a:srgbClr val="B9AE9C"/>
                </a:solidFill>
                <a:latin typeface="Arial" pitchFamily="34" charset="0"/>
                <a:ea typeface="Arial" pitchFamily="34" charset="-122"/>
                <a:cs typeface="Arial" pitchFamily="34" charset="-120"/>
              </a:rPr>
              <a:t>WEBSEITE</a:t>
            </a:r>
            <a:endParaRPr lang="en-US" sz="1800" dirty="0"/>
          </a:p>
        </p:txBody>
      </p:sp>
      <p:sp>
        <p:nvSpPr>
          <p:cNvPr id="12" name="Text 10"/>
          <p:cNvSpPr/>
          <p:nvPr/>
        </p:nvSpPr>
        <p:spPr>
          <a:xfrm>
            <a:off x="12033200" y="9077325"/>
            <a:ext cx="5518205" cy="390525"/>
          </a:xfrm>
          <a:prstGeom prst="rect">
            <a:avLst/>
          </a:prstGeom>
          <a:noFill/>
          <a:ln/>
        </p:spPr>
        <p:txBody>
          <a:bodyPr wrap="square" lIns="25400" tIns="25400" rIns="25400" bIns="25400" rtlCol="0" anchor="t">
            <a:normAutofit/>
          </a:bodyPr>
          <a:lstStyle/>
          <a:p>
            <a:pPr marL="0" indent="0" algn="l">
              <a:buNone/>
            </a:pPr>
            <a:r>
              <a:rPr lang="en-US" sz="2400" dirty="0">
                <a:solidFill>
                  <a:srgbClr val="F7EFE3"/>
                </a:solidFill>
                <a:latin typeface="Arial" pitchFamily="34" charset="0"/>
                <a:ea typeface="Arial" pitchFamily="34" charset="-122"/>
                <a:cs typeface="Arial" pitchFamily="34" charset="-120"/>
              </a:rPr>
              <a:t>www.serenia-care.eu</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HERAUSFORDERUNG</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Seniorenpflege ist ein Wettlauf gegen die Zeit</a:t>
            </a:r>
            <a:endParaRPr lang="en-US" sz="5550" dirty="0"/>
          </a:p>
        </p:txBody>
      </p:sp>
      <p:sp>
        <p:nvSpPr>
          <p:cNvPr id="4" name="Shape 2"/>
          <p:cNvSpPr/>
          <p:nvPr/>
        </p:nvSpPr>
        <p:spPr>
          <a:xfrm>
            <a:off x="1238250" y="3147045"/>
            <a:ext cx="3695700" cy="28575"/>
          </a:xfrm>
          <a:prstGeom prst="rect">
            <a:avLst/>
          </a:prstGeom>
          <a:solidFill>
            <a:srgbClr val="26221C"/>
          </a:solidFill>
          <a:ln/>
        </p:spPr>
        <p:txBody>
          <a:bodyPr/>
          <a:lstStyle/>
          <a:p>
            <a:endParaRPr lang="pl-PL"/>
          </a:p>
        </p:txBody>
      </p:sp>
      <p:sp>
        <p:nvSpPr>
          <p:cNvPr id="5" name="Text 3"/>
          <p:cNvSpPr/>
          <p:nvPr/>
        </p:nvSpPr>
        <p:spPr>
          <a:xfrm>
            <a:off x="1238250" y="3499470"/>
            <a:ext cx="4065270" cy="904875"/>
          </a:xfrm>
          <a:prstGeom prst="rect">
            <a:avLst/>
          </a:prstGeom>
          <a:noFill/>
          <a:ln/>
        </p:spPr>
        <p:txBody>
          <a:bodyPr wrap="square" lIns="25400" tIns="25400" rIns="25400" bIns="25400" rtlCol="0" anchor="t">
            <a:normAutofit/>
          </a:bodyPr>
          <a:lstStyle/>
          <a:p>
            <a:pPr marL="0" indent="0" algn="l">
              <a:buNone/>
            </a:pPr>
            <a:r>
              <a:rPr lang="en-US" sz="6000" dirty="0">
                <a:solidFill>
                  <a:srgbClr val="B44A33"/>
                </a:solidFill>
                <a:latin typeface="Georgia" pitchFamily="34" charset="0"/>
                <a:ea typeface="Georgia" pitchFamily="34" charset="-122"/>
                <a:cs typeface="Georgia" pitchFamily="34" charset="-120"/>
              </a:rPr>
              <a:t>1 : 30</a:t>
            </a:r>
            <a:endParaRPr lang="en-US" sz="6000" dirty="0"/>
          </a:p>
        </p:txBody>
      </p:sp>
      <p:sp>
        <p:nvSpPr>
          <p:cNvPr id="6" name="Text 4"/>
          <p:cNvSpPr/>
          <p:nvPr/>
        </p:nvSpPr>
        <p:spPr>
          <a:xfrm>
            <a:off x="1238250" y="4537695"/>
            <a:ext cx="4065270"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Personalmangel</a:t>
            </a:r>
            <a:endParaRPr lang="en-US" sz="2250" dirty="0"/>
          </a:p>
        </p:txBody>
      </p:sp>
      <p:sp>
        <p:nvSpPr>
          <p:cNvPr id="7" name="Text 5"/>
          <p:cNvSpPr/>
          <p:nvPr/>
        </p:nvSpPr>
        <p:spPr>
          <a:xfrm>
            <a:off x="1238250" y="5037758"/>
            <a:ext cx="3806571"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Nachts betreut eine Pflegekraft bis zu 30 Bewohner.</a:t>
            </a:r>
            <a:endParaRPr lang="en-US" sz="1950" dirty="0"/>
          </a:p>
        </p:txBody>
      </p:sp>
      <p:sp>
        <p:nvSpPr>
          <p:cNvPr id="8" name="Shape 6"/>
          <p:cNvSpPr/>
          <p:nvPr/>
        </p:nvSpPr>
        <p:spPr>
          <a:xfrm>
            <a:off x="5276850" y="3147045"/>
            <a:ext cx="3695700" cy="28575"/>
          </a:xfrm>
          <a:prstGeom prst="rect">
            <a:avLst/>
          </a:prstGeom>
          <a:solidFill>
            <a:srgbClr val="26221C"/>
          </a:solidFill>
          <a:ln/>
        </p:spPr>
        <p:txBody>
          <a:bodyPr/>
          <a:lstStyle/>
          <a:p>
            <a:endParaRPr lang="pl-PL"/>
          </a:p>
        </p:txBody>
      </p:sp>
      <p:sp>
        <p:nvSpPr>
          <p:cNvPr id="9" name="Text 7"/>
          <p:cNvSpPr/>
          <p:nvPr/>
        </p:nvSpPr>
        <p:spPr>
          <a:xfrm>
            <a:off x="5276850" y="3499470"/>
            <a:ext cx="4065270" cy="904875"/>
          </a:xfrm>
          <a:prstGeom prst="rect">
            <a:avLst/>
          </a:prstGeom>
          <a:noFill/>
          <a:ln/>
        </p:spPr>
        <p:txBody>
          <a:bodyPr wrap="square" lIns="25400" tIns="25400" rIns="25400" bIns="25400" rtlCol="0" anchor="t">
            <a:normAutofit/>
          </a:bodyPr>
          <a:lstStyle/>
          <a:p>
            <a:pPr marL="0" indent="0" algn="l">
              <a:buNone/>
            </a:pPr>
            <a:r>
              <a:rPr lang="en-US" sz="6000" dirty="0">
                <a:solidFill>
                  <a:srgbClr val="B44A33"/>
                </a:solidFill>
                <a:latin typeface="Georgia" pitchFamily="34" charset="0"/>
                <a:ea typeface="Georgia" pitchFamily="34" charset="-122"/>
                <a:cs typeface="Georgia" pitchFamily="34" charset="-120"/>
              </a:rPr>
              <a:t>30%</a:t>
            </a:r>
            <a:endParaRPr lang="en-US" sz="6000" dirty="0"/>
          </a:p>
        </p:txBody>
      </p:sp>
      <p:sp>
        <p:nvSpPr>
          <p:cNvPr id="10" name="Text 8"/>
          <p:cNvSpPr/>
          <p:nvPr/>
        </p:nvSpPr>
        <p:spPr>
          <a:xfrm>
            <a:off x="5276850" y="4537695"/>
            <a:ext cx="4065270"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Stürze</a:t>
            </a:r>
            <a:endParaRPr lang="en-US" sz="2250" dirty="0"/>
          </a:p>
        </p:txBody>
      </p:sp>
      <p:sp>
        <p:nvSpPr>
          <p:cNvPr id="11" name="Text 9"/>
          <p:cNvSpPr/>
          <p:nvPr/>
        </p:nvSpPr>
        <p:spPr>
          <a:xfrm>
            <a:off x="5276850" y="5037758"/>
            <a:ext cx="3806571"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So viele Senioren stürzen mindestens einmal im Jahr - oft nachts, ohne Zeugen.</a:t>
            </a:r>
            <a:endParaRPr lang="en-US" sz="1950" dirty="0"/>
          </a:p>
        </p:txBody>
      </p:sp>
      <p:sp>
        <p:nvSpPr>
          <p:cNvPr id="12" name="Shape 10"/>
          <p:cNvSpPr/>
          <p:nvPr/>
        </p:nvSpPr>
        <p:spPr>
          <a:xfrm>
            <a:off x="9315450" y="3147045"/>
            <a:ext cx="3695700" cy="28575"/>
          </a:xfrm>
          <a:prstGeom prst="rect">
            <a:avLst/>
          </a:prstGeom>
          <a:solidFill>
            <a:srgbClr val="26221C"/>
          </a:solidFill>
          <a:ln/>
        </p:spPr>
        <p:txBody>
          <a:bodyPr/>
          <a:lstStyle/>
          <a:p>
            <a:endParaRPr lang="pl-PL"/>
          </a:p>
        </p:txBody>
      </p:sp>
      <p:sp>
        <p:nvSpPr>
          <p:cNvPr id="13" name="Text 11"/>
          <p:cNvSpPr/>
          <p:nvPr/>
        </p:nvSpPr>
        <p:spPr>
          <a:xfrm>
            <a:off x="9315450" y="3499470"/>
            <a:ext cx="4065270" cy="904875"/>
          </a:xfrm>
          <a:prstGeom prst="rect">
            <a:avLst/>
          </a:prstGeom>
          <a:noFill/>
          <a:ln/>
        </p:spPr>
        <p:txBody>
          <a:bodyPr wrap="square" lIns="25400" tIns="25400" rIns="25400" bIns="25400" rtlCol="0" anchor="t">
            <a:normAutofit/>
          </a:bodyPr>
          <a:lstStyle/>
          <a:p>
            <a:pPr marL="0" indent="0" algn="l">
              <a:buNone/>
            </a:pPr>
            <a:r>
              <a:rPr lang="en-US" sz="6000" dirty="0">
                <a:solidFill>
                  <a:srgbClr val="B44A33"/>
                </a:solidFill>
                <a:latin typeface="Georgia" pitchFamily="34" charset="0"/>
                <a:ea typeface="Georgia" pitchFamily="34" charset="-122"/>
                <a:cs typeface="Georgia" pitchFamily="34" charset="-120"/>
              </a:rPr>
              <a:t>&lt; 5 Min</a:t>
            </a:r>
            <a:endParaRPr lang="en-US" sz="6000" dirty="0"/>
          </a:p>
        </p:txBody>
      </p:sp>
      <p:sp>
        <p:nvSpPr>
          <p:cNvPr id="14" name="Text 12"/>
          <p:cNvSpPr/>
          <p:nvPr/>
        </p:nvSpPr>
        <p:spPr>
          <a:xfrm>
            <a:off x="9315450" y="4537695"/>
            <a:ext cx="4065270"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Reaktionszeit</a:t>
            </a:r>
            <a:endParaRPr lang="en-US" sz="2250" dirty="0"/>
          </a:p>
        </p:txBody>
      </p:sp>
      <p:sp>
        <p:nvSpPr>
          <p:cNvPr id="15" name="Text 13"/>
          <p:cNvSpPr/>
          <p:nvPr/>
        </p:nvSpPr>
        <p:spPr>
          <a:xfrm>
            <a:off x="9315450" y="5037758"/>
            <a:ext cx="3806571"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Bei einem Sturz oder Atemstillstand entscheiden Minuten, nicht Rundgänge.</a:t>
            </a:r>
            <a:endParaRPr lang="en-US" sz="1950" dirty="0"/>
          </a:p>
        </p:txBody>
      </p:sp>
      <p:sp>
        <p:nvSpPr>
          <p:cNvPr id="16" name="Shape 14"/>
          <p:cNvSpPr/>
          <p:nvPr/>
        </p:nvSpPr>
        <p:spPr>
          <a:xfrm>
            <a:off x="13354050" y="3147045"/>
            <a:ext cx="3695700" cy="28575"/>
          </a:xfrm>
          <a:prstGeom prst="rect">
            <a:avLst/>
          </a:prstGeom>
          <a:solidFill>
            <a:srgbClr val="26221C"/>
          </a:solidFill>
          <a:ln/>
        </p:spPr>
        <p:txBody>
          <a:bodyPr/>
          <a:lstStyle/>
          <a:p>
            <a:endParaRPr lang="pl-PL"/>
          </a:p>
        </p:txBody>
      </p:sp>
      <p:sp>
        <p:nvSpPr>
          <p:cNvPr id="17" name="Text 15"/>
          <p:cNvSpPr/>
          <p:nvPr/>
        </p:nvSpPr>
        <p:spPr>
          <a:xfrm>
            <a:off x="13354050" y="3499470"/>
            <a:ext cx="4065270" cy="904875"/>
          </a:xfrm>
          <a:prstGeom prst="rect">
            <a:avLst/>
          </a:prstGeom>
          <a:noFill/>
          <a:ln/>
        </p:spPr>
        <p:txBody>
          <a:bodyPr wrap="square" lIns="25400" tIns="25400" rIns="25400" bIns="25400" rtlCol="0" anchor="t">
            <a:normAutofit/>
          </a:bodyPr>
          <a:lstStyle/>
          <a:p>
            <a:pPr marL="0" indent="0" algn="l">
              <a:buNone/>
            </a:pPr>
            <a:r>
              <a:rPr lang="en-US" sz="6000" dirty="0">
                <a:solidFill>
                  <a:srgbClr val="B44A33"/>
                </a:solidFill>
                <a:latin typeface="Georgia" pitchFamily="34" charset="0"/>
                <a:ea typeface="Georgia" pitchFamily="34" charset="-122"/>
                <a:cs typeface="Georgia" pitchFamily="34" charset="-120"/>
              </a:rPr>
              <a:t>2 Std.</a:t>
            </a:r>
            <a:endParaRPr lang="en-US" sz="6000" dirty="0"/>
          </a:p>
        </p:txBody>
      </p:sp>
      <p:sp>
        <p:nvSpPr>
          <p:cNvPr id="18" name="Text 16"/>
          <p:cNvSpPr/>
          <p:nvPr/>
        </p:nvSpPr>
        <p:spPr>
          <a:xfrm>
            <a:off x="13354050" y="4537695"/>
            <a:ext cx="4065270"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26221C"/>
                </a:solidFill>
                <a:latin typeface="Arial" pitchFamily="34" charset="0"/>
                <a:ea typeface="Arial" pitchFamily="34" charset="-122"/>
                <a:cs typeface="Arial" pitchFamily="34" charset="-120"/>
              </a:rPr>
              <a:t>Dokumentation</a:t>
            </a:r>
            <a:endParaRPr lang="en-US" sz="2250" dirty="0"/>
          </a:p>
        </p:txBody>
      </p:sp>
      <p:sp>
        <p:nvSpPr>
          <p:cNvPr id="19" name="Text 17"/>
          <p:cNvSpPr/>
          <p:nvPr/>
        </p:nvSpPr>
        <p:spPr>
          <a:xfrm>
            <a:off x="13354050" y="5037758"/>
            <a:ext cx="3806571" cy="115252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6F6657"/>
                </a:solidFill>
                <a:latin typeface="Arial" pitchFamily="34" charset="0"/>
                <a:ea typeface="Arial" pitchFamily="34" charset="-122"/>
                <a:cs typeface="Arial" pitchFamily="34" charset="-120"/>
              </a:rPr>
              <a:t>So viel Zeit kosten Papierberichte täglich - und sie führen zu Fehlern bei Prüfungen.</a:t>
            </a:r>
            <a:endParaRPr lang="en-US" sz="1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LÖSUNG</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Ein System. Das ganze Bild der Pflege.</a:t>
            </a:r>
            <a:endParaRPr lang="en-US" sz="5550" dirty="0"/>
          </a:p>
        </p:txBody>
      </p:sp>
      <p:sp>
        <p:nvSpPr>
          <p:cNvPr id="4" name="Shape 2"/>
          <p:cNvSpPr/>
          <p:nvPr/>
        </p:nvSpPr>
        <p:spPr>
          <a:xfrm>
            <a:off x="1238250" y="3089895"/>
            <a:ext cx="5016475" cy="4057948"/>
          </a:xfrm>
          <a:prstGeom prst="roundRect">
            <a:avLst>
              <a:gd name="adj" fmla="val 3756"/>
            </a:avLst>
          </a:prstGeom>
          <a:solidFill>
            <a:srgbClr val="FFFFFF"/>
          </a:solidFill>
          <a:ln w="9525">
            <a:solidFill>
              <a:srgbClr val="E4DBC9"/>
            </a:solidFill>
            <a:prstDash val="solid"/>
          </a:ln>
        </p:spPr>
        <p:txBody>
          <a:bodyPr/>
          <a:lstStyle/>
          <a:p>
            <a:endParaRPr lang="pl-PL"/>
          </a:p>
        </p:txBody>
      </p:sp>
      <p:sp>
        <p:nvSpPr>
          <p:cNvPr id="5" name="Text 3"/>
          <p:cNvSpPr/>
          <p:nvPr/>
        </p:nvSpPr>
        <p:spPr>
          <a:xfrm>
            <a:off x="1704975" y="3632820"/>
            <a:ext cx="4491328" cy="404813"/>
          </a:xfrm>
          <a:prstGeom prst="rect">
            <a:avLst/>
          </a:prstGeom>
          <a:noFill/>
          <a:ln/>
        </p:spPr>
        <p:txBody>
          <a:bodyPr wrap="square" lIns="25400" tIns="25400" rIns="25400" bIns="25400" rtlCol="0" anchor="t">
            <a:normAutofit/>
          </a:bodyPr>
          <a:lstStyle/>
          <a:p>
            <a:pPr marL="0" indent="0" algn="l">
              <a:buNone/>
            </a:pPr>
            <a:r>
              <a:rPr lang="en-US" sz="2550" dirty="0">
                <a:solidFill>
                  <a:srgbClr val="1F3B33"/>
                </a:solidFill>
                <a:latin typeface="Georgia" pitchFamily="34" charset="0"/>
                <a:ea typeface="Georgia" pitchFamily="34" charset="-122"/>
                <a:cs typeface="Georgia" pitchFamily="34" charset="-120"/>
              </a:rPr>
              <a:t>01</a:t>
            </a:r>
            <a:endParaRPr lang="en-US" sz="2550" dirty="0"/>
          </a:p>
        </p:txBody>
      </p:sp>
      <p:sp>
        <p:nvSpPr>
          <p:cNvPr id="6" name="Text 4"/>
          <p:cNvSpPr/>
          <p:nvPr/>
        </p:nvSpPr>
        <p:spPr>
          <a:xfrm>
            <a:off x="1704975" y="4247183"/>
            <a:ext cx="4491328" cy="495300"/>
          </a:xfrm>
          <a:prstGeom prst="rect">
            <a:avLst/>
          </a:prstGeom>
          <a:noFill/>
          <a:ln/>
        </p:spPr>
        <p:txBody>
          <a:bodyPr wrap="square" lIns="25400" tIns="25400" rIns="25400" bIns="25400" rtlCol="0" anchor="t">
            <a:normAutofit/>
          </a:bodyPr>
          <a:lstStyle/>
          <a:p>
            <a:pPr marL="0" indent="0" algn="l">
              <a:lnSpc>
                <a:spcPct val="120000"/>
              </a:lnSpc>
              <a:buNone/>
            </a:pPr>
            <a:r>
              <a:rPr lang="en-US" sz="3000" dirty="0">
                <a:solidFill>
                  <a:srgbClr val="26221C"/>
                </a:solidFill>
                <a:latin typeface="Georgia" pitchFamily="34" charset="0"/>
                <a:ea typeface="Georgia" pitchFamily="34" charset="-122"/>
                <a:cs typeface="Georgia" pitchFamily="34" charset="-120"/>
              </a:rPr>
              <a:t>Monitoring 24/7</a:t>
            </a:r>
            <a:endParaRPr lang="en-US" sz="3000" dirty="0"/>
          </a:p>
        </p:txBody>
      </p:sp>
      <p:sp>
        <p:nvSpPr>
          <p:cNvPr id="7" name="Text 5"/>
          <p:cNvSpPr/>
          <p:nvPr/>
        </p:nvSpPr>
        <p:spPr>
          <a:xfrm>
            <a:off x="1704975" y="4952033"/>
            <a:ext cx="4205516" cy="1632347"/>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Kontaktlose Sensoren erfassen Atmung, Bewegung und Stürze - ohne Kameras in Privatbereichen und ohne tragbare Geräte.</a:t>
            </a:r>
            <a:endParaRPr lang="en-US" sz="2025" dirty="0"/>
          </a:p>
        </p:txBody>
      </p:sp>
      <p:sp>
        <p:nvSpPr>
          <p:cNvPr id="8" name="Shape 6"/>
          <p:cNvSpPr/>
          <p:nvPr/>
        </p:nvSpPr>
        <p:spPr>
          <a:xfrm>
            <a:off x="6635725" y="3089895"/>
            <a:ext cx="5016475" cy="4057948"/>
          </a:xfrm>
          <a:prstGeom prst="roundRect">
            <a:avLst>
              <a:gd name="adj" fmla="val 3756"/>
            </a:avLst>
          </a:prstGeom>
          <a:solidFill>
            <a:srgbClr val="FFFFFF"/>
          </a:solidFill>
          <a:ln w="9525">
            <a:solidFill>
              <a:srgbClr val="E4DBC9"/>
            </a:solidFill>
            <a:prstDash val="solid"/>
          </a:ln>
        </p:spPr>
        <p:txBody>
          <a:bodyPr/>
          <a:lstStyle/>
          <a:p>
            <a:endParaRPr lang="pl-PL"/>
          </a:p>
        </p:txBody>
      </p:sp>
      <p:sp>
        <p:nvSpPr>
          <p:cNvPr id="9" name="Text 7"/>
          <p:cNvSpPr/>
          <p:nvPr/>
        </p:nvSpPr>
        <p:spPr>
          <a:xfrm>
            <a:off x="7102450" y="3632820"/>
            <a:ext cx="4491328" cy="404813"/>
          </a:xfrm>
          <a:prstGeom prst="rect">
            <a:avLst/>
          </a:prstGeom>
          <a:noFill/>
          <a:ln/>
        </p:spPr>
        <p:txBody>
          <a:bodyPr wrap="square" lIns="25400" tIns="25400" rIns="25400" bIns="25400" rtlCol="0" anchor="t">
            <a:normAutofit/>
          </a:bodyPr>
          <a:lstStyle/>
          <a:p>
            <a:pPr marL="0" indent="0" algn="l">
              <a:buNone/>
            </a:pPr>
            <a:r>
              <a:rPr lang="en-US" sz="2550" dirty="0">
                <a:solidFill>
                  <a:srgbClr val="1F3B33"/>
                </a:solidFill>
                <a:latin typeface="Georgia" pitchFamily="34" charset="0"/>
                <a:ea typeface="Georgia" pitchFamily="34" charset="-122"/>
                <a:cs typeface="Georgia" pitchFamily="34" charset="-120"/>
              </a:rPr>
              <a:t>02</a:t>
            </a:r>
            <a:endParaRPr lang="en-US" sz="2550" dirty="0"/>
          </a:p>
        </p:txBody>
      </p:sp>
      <p:sp>
        <p:nvSpPr>
          <p:cNvPr id="10" name="Text 8"/>
          <p:cNvSpPr/>
          <p:nvPr/>
        </p:nvSpPr>
        <p:spPr>
          <a:xfrm>
            <a:off x="7102450" y="4247183"/>
            <a:ext cx="4491328" cy="495300"/>
          </a:xfrm>
          <a:prstGeom prst="rect">
            <a:avLst/>
          </a:prstGeom>
          <a:noFill/>
          <a:ln/>
        </p:spPr>
        <p:txBody>
          <a:bodyPr wrap="square" lIns="25400" tIns="25400" rIns="25400" bIns="25400" rtlCol="0" anchor="t">
            <a:normAutofit/>
          </a:bodyPr>
          <a:lstStyle/>
          <a:p>
            <a:pPr marL="0" indent="0" algn="l">
              <a:lnSpc>
                <a:spcPct val="120000"/>
              </a:lnSpc>
              <a:buNone/>
            </a:pPr>
            <a:r>
              <a:rPr lang="en-US" sz="3000" dirty="0">
                <a:solidFill>
                  <a:srgbClr val="26221C"/>
                </a:solidFill>
                <a:latin typeface="Georgia" pitchFamily="34" charset="0"/>
                <a:ea typeface="Georgia" pitchFamily="34" charset="-122"/>
                <a:cs typeface="Georgia" pitchFamily="34" charset="-120"/>
              </a:rPr>
              <a:t>Koordinierte Pflege</a:t>
            </a:r>
            <a:endParaRPr lang="en-US" sz="3000" dirty="0"/>
          </a:p>
        </p:txBody>
      </p:sp>
      <p:sp>
        <p:nvSpPr>
          <p:cNvPr id="11" name="Text 9"/>
          <p:cNvSpPr/>
          <p:nvPr/>
        </p:nvSpPr>
        <p:spPr>
          <a:xfrm>
            <a:off x="7102450" y="4952033"/>
            <a:ext cx="4205516" cy="1632347"/>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Medikamente, Dienste, Zeitplan und Schichtberichte an einem Ort - das ganze Team arbeitet mit denselben Daten.</a:t>
            </a:r>
            <a:endParaRPr lang="en-US" sz="2025" dirty="0"/>
          </a:p>
        </p:txBody>
      </p:sp>
      <p:sp>
        <p:nvSpPr>
          <p:cNvPr id="12" name="Shape 10"/>
          <p:cNvSpPr/>
          <p:nvPr/>
        </p:nvSpPr>
        <p:spPr>
          <a:xfrm>
            <a:off x="12033200" y="3089895"/>
            <a:ext cx="5016550" cy="4057948"/>
          </a:xfrm>
          <a:prstGeom prst="roundRect">
            <a:avLst>
              <a:gd name="adj" fmla="val 3756"/>
            </a:avLst>
          </a:prstGeom>
          <a:solidFill>
            <a:srgbClr val="FFFFFF"/>
          </a:solidFill>
          <a:ln w="9525">
            <a:solidFill>
              <a:srgbClr val="E4DBC9"/>
            </a:solidFill>
            <a:prstDash val="solid"/>
          </a:ln>
        </p:spPr>
        <p:txBody>
          <a:bodyPr/>
          <a:lstStyle/>
          <a:p>
            <a:endParaRPr lang="pl-PL"/>
          </a:p>
        </p:txBody>
      </p:sp>
      <p:sp>
        <p:nvSpPr>
          <p:cNvPr id="13" name="Text 11"/>
          <p:cNvSpPr/>
          <p:nvPr/>
        </p:nvSpPr>
        <p:spPr>
          <a:xfrm>
            <a:off x="12499925" y="3632820"/>
            <a:ext cx="4491410" cy="404813"/>
          </a:xfrm>
          <a:prstGeom prst="rect">
            <a:avLst/>
          </a:prstGeom>
          <a:noFill/>
          <a:ln/>
        </p:spPr>
        <p:txBody>
          <a:bodyPr wrap="square" lIns="25400" tIns="25400" rIns="25400" bIns="25400" rtlCol="0" anchor="t">
            <a:normAutofit/>
          </a:bodyPr>
          <a:lstStyle/>
          <a:p>
            <a:pPr marL="0" indent="0" algn="l">
              <a:buNone/>
            </a:pPr>
            <a:r>
              <a:rPr lang="en-US" sz="2550" dirty="0">
                <a:solidFill>
                  <a:srgbClr val="1F3B33"/>
                </a:solidFill>
                <a:latin typeface="Georgia" pitchFamily="34" charset="0"/>
                <a:ea typeface="Georgia" pitchFamily="34" charset="-122"/>
                <a:cs typeface="Georgia" pitchFamily="34" charset="-120"/>
              </a:rPr>
              <a:t>03</a:t>
            </a:r>
            <a:endParaRPr lang="en-US" sz="2550" dirty="0"/>
          </a:p>
        </p:txBody>
      </p:sp>
      <p:sp>
        <p:nvSpPr>
          <p:cNvPr id="14" name="Text 12"/>
          <p:cNvSpPr/>
          <p:nvPr/>
        </p:nvSpPr>
        <p:spPr>
          <a:xfrm>
            <a:off x="12499925" y="4247183"/>
            <a:ext cx="4205593" cy="952500"/>
          </a:xfrm>
          <a:prstGeom prst="rect">
            <a:avLst/>
          </a:prstGeom>
          <a:noFill/>
          <a:ln/>
        </p:spPr>
        <p:txBody>
          <a:bodyPr wrap="square" lIns="25400" tIns="25400" rIns="25400" bIns="25400" rtlCol="0" anchor="t">
            <a:normAutofit/>
          </a:bodyPr>
          <a:lstStyle/>
          <a:p>
            <a:pPr marL="0" indent="0" algn="l">
              <a:lnSpc>
                <a:spcPct val="120000"/>
              </a:lnSpc>
              <a:buNone/>
            </a:pPr>
            <a:r>
              <a:rPr lang="en-US" sz="3000" dirty="0">
                <a:solidFill>
                  <a:srgbClr val="26221C"/>
                </a:solidFill>
                <a:latin typeface="Georgia" pitchFamily="34" charset="0"/>
                <a:ea typeface="Georgia" pitchFamily="34" charset="-122"/>
                <a:cs typeface="Georgia" pitchFamily="34" charset="-120"/>
              </a:rPr>
              <a:t>Dokumentation &amp; Compliance</a:t>
            </a:r>
            <a:endParaRPr lang="en-US" sz="3000" dirty="0"/>
          </a:p>
        </p:txBody>
      </p:sp>
      <p:sp>
        <p:nvSpPr>
          <p:cNvPr id="15" name="Text 13"/>
          <p:cNvSpPr/>
          <p:nvPr/>
        </p:nvSpPr>
        <p:spPr>
          <a:xfrm>
            <a:off x="12499925" y="5409233"/>
            <a:ext cx="4205593" cy="1233785"/>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Automatisches Ereignisregister und Berichte für Familien, Ärzte und Prüfungen - fertig mit einem Klick.</a:t>
            </a:r>
            <a:endParaRPr lang="en-US" sz="20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952500"/>
            <a:ext cx="173926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SO FUNKTIONIERT ES</a:t>
            </a:r>
            <a:endParaRPr lang="en-US" sz="1875" dirty="0"/>
          </a:p>
        </p:txBody>
      </p:sp>
      <p:sp>
        <p:nvSpPr>
          <p:cNvPr id="3" name="Text 1"/>
          <p:cNvSpPr/>
          <p:nvPr/>
        </p:nvSpPr>
        <p:spPr>
          <a:xfrm>
            <a:off x="1238250" y="1457325"/>
            <a:ext cx="17392650" cy="813420"/>
          </a:xfrm>
          <a:prstGeom prst="rect">
            <a:avLst/>
          </a:prstGeom>
          <a:noFill/>
          <a:ln/>
        </p:spPr>
        <p:txBody>
          <a:bodyPr wrap="square" lIns="25400" tIns="25400" rIns="25400" bIns="25400" rtlCol="0" anchor="t">
            <a:normAutofit/>
          </a:bodyPr>
          <a:lstStyle/>
          <a:p>
            <a:pPr marL="0" indent="0" algn="l">
              <a:lnSpc>
                <a:spcPct val="110000"/>
              </a:lnSpc>
              <a:buNone/>
            </a:pPr>
            <a:r>
              <a:rPr lang="en-US" sz="5550" dirty="0">
                <a:solidFill>
                  <a:srgbClr val="26221C"/>
                </a:solidFill>
                <a:latin typeface="Georgia" pitchFamily="34" charset="0"/>
                <a:ea typeface="Georgia" pitchFamily="34" charset="-122"/>
                <a:cs typeface="Georgia" pitchFamily="34" charset="-120"/>
              </a:rPr>
              <a:t>Vom Signal zur Reaktion in Sekunden</a:t>
            </a:r>
            <a:endParaRPr lang="en-US" sz="5550" dirty="0"/>
          </a:p>
        </p:txBody>
      </p:sp>
      <p:sp>
        <p:nvSpPr>
          <p:cNvPr id="4" name="Shape 2"/>
          <p:cNvSpPr/>
          <p:nvPr/>
        </p:nvSpPr>
        <p:spPr>
          <a:xfrm>
            <a:off x="1238250" y="3070845"/>
            <a:ext cx="4991100" cy="28575"/>
          </a:xfrm>
          <a:prstGeom prst="rect">
            <a:avLst/>
          </a:prstGeom>
          <a:solidFill>
            <a:srgbClr val="1F3B33"/>
          </a:solidFill>
          <a:ln/>
        </p:spPr>
        <p:txBody>
          <a:bodyPr/>
          <a:lstStyle/>
          <a:p>
            <a:endParaRPr lang="pl-PL"/>
          </a:p>
        </p:txBody>
      </p:sp>
      <p:sp>
        <p:nvSpPr>
          <p:cNvPr id="5" name="Text 3"/>
          <p:cNvSpPr/>
          <p:nvPr/>
        </p:nvSpPr>
        <p:spPr>
          <a:xfrm>
            <a:off x="1238250" y="3423270"/>
            <a:ext cx="5490210" cy="647700"/>
          </a:xfrm>
          <a:prstGeom prst="rect">
            <a:avLst/>
          </a:prstGeom>
          <a:noFill/>
          <a:ln/>
        </p:spPr>
        <p:txBody>
          <a:bodyPr wrap="square" lIns="25400" tIns="25400" rIns="25400" bIns="25400" rtlCol="0" anchor="t">
            <a:normAutofit/>
          </a:bodyPr>
          <a:lstStyle/>
          <a:p>
            <a:pPr marL="0" indent="0" algn="l">
              <a:buNone/>
            </a:pPr>
            <a:r>
              <a:rPr lang="en-US" sz="4200" dirty="0">
                <a:solidFill>
                  <a:srgbClr val="1F3B33"/>
                </a:solidFill>
                <a:latin typeface="Georgia" pitchFamily="34" charset="0"/>
                <a:ea typeface="Georgia" pitchFamily="34" charset="-122"/>
                <a:cs typeface="Georgia" pitchFamily="34" charset="-120"/>
              </a:rPr>
              <a:t>01</a:t>
            </a:r>
            <a:endParaRPr lang="en-US" sz="4200" dirty="0"/>
          </a:p>
        </p:txBody>
      </p:sp>
      <p:sp>
        <p:nvSpPr>
          <p:cNvPr id="6" name="Text 4"/>
          <p:cNvSpPr/>
          <p:nvPr/>
        </p:nvSpPr>
        <p:spPr>
          <a:xfrm>
            <a:off x="1238250" y="4242420"/>
            <a:ext cx="5490210"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Sensor im Zimmer</a:t>
            </a:r>
            <a:endParaRPr lang="en-US" sz="2400" dirty="0"/>
          </a:p>
        </p:txBody>
      </p:sp>
      <p:sp>
        <p:nvSpPr>
          <p:cNvPr id="7" name="Text 5"/>
          <p:cNvSpPr/>
          <p:nvPr/>
        </p:nvSpPr>
        <p:spPr>
          <a:xfrm>
            <a:off x="1238250" y="4804395"/>
            <a:ext cx="5140833" cy="1233785"/>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Ein kontaktloser Radarsensor am Bett misst Atmung, Bewegung und Position. Ohne Körperkontakt, ohne Aufladen.</a:t>
            </a:r>
            <a:endParaRPr lang="en-US" sz="2025" dirty="0"/>
          </a:p>
        </p:txBody>
      </p:sp>
      <p:sp>
        <p:nvSpPr>
          <p:cNvPr id="8" name="Shape 6"/>
          <p:cNvSpPr/>
          <p:nvPr/>
        </p:nvSpPr>
        <p:spPr>
          <a:xfrm>
            <a:off x="6648450" y="3070845"/>
            <a:ext cx="4991100" cy="28575"/>
          </a:xfrm>
          <a:prstGeom prst="rect">
            <a:avLst/>
          </a:prstGeom>
          <a:solidFill>
            <a:srgbClr val="1F3B33"/>
          </a:solidFill>
          <a:ln/>
        </p:spPr>
        <p:txBody>
          <a:bodyPr/>
          <a:lstStyle/>
          <a:p>
            <a:endParaRPr lang="pl-PL"/>
          </a:p>
        </p:txBody>
      </p:sp>
      <p:sp>
        <p:nvSpPr>
          <p:cNvPr id="9" name="Text 7"/>
          <p:cNvSpPr/>
          <p:nvPr/>
        </p:nvSpPr>
        <p:spPr>
          <a:xfrm>
            <a:off x="6648450" y="3423270"/>
            <a:ext cx="5490210" cy="647700"/>
          </a:xfrm>
          <a:prstGeom prst="rect">
            <a:avLst/>
          </a:prstGeom>
          <a:noFill/>
          <a:ln/>
        </p:spPr>
        <p:txBody>
          <a:bodyPr wrap="square" lIns="25400" tIns="25400" rIns="25400" bIns="25400" rtlCol="0" anchor="t">
            <a:normAutofit/>
          </a:bodyPr>
          <a:lstStyle/>
          <a:p>
            <a:pPr marL="0" indent="0" algn="l">
              <a:buNone/>
            </a:pPr>
            <a:r>
              <a:rPr lang="en-US" sz="4200" dirty="0">
                <a:solidFill>
                  <a:srgbClr val="1F3B33"/>
                </a:solidFill>
                <a:latin typeface="Georgia" pitchFamily="34" charset="0"/>
                <a:ea typeface="Georgia" pitchFamily="34" charset="-122"/>
                <a:cs typeface="Georgia" pitchFamily="34" charset="-120"/>
              </a:rPr>
              <a:t>02</a:t>
            </a:r>
            <a:endParaRPr lang="en-US" sz="4200" dirty="0"/>
          </a:p>
        </p:txBody>
      </p:sp>
      <p:sp>
        <p:nvSpPr>
          <p:cNvPr id="10" name="Text 8"/>
          <p:cNvSpPr/>
          <p:nvPr/>
        </p:nvSpPr>
        <p:spPr>
          <a:xfrm>
            <a:off x="6648450" y="4242420"/>
            <a:ext cx="5490210"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Analyse in Echtzeit</a:t>
            </a:r>
            <a:endParaRPr lang="en-US" sz="2400" dirty="0"/>
          </a:p>
        </p:txBody>
      </p:sp>
      <p:sp>
        <p:nvSpPr>
          <p:cNvPr id="11" name="Text 9"/>
          <p:cNvSpPr/>
          <p:nvPr/>
        </p:nvSpPr>
        <p:spPr>
          <a:xfrm>
            <a:off x="6648450" y="4804395"/>
            <a:ext cx="5140833" cy="1632347"/>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Der Algorithmus erkennt Sturz, Atemstillstand, ungewöhnliche Unruhe oder das Verlassen des Betts - mit definiertem Konfidenzniveau.</a:t>
            </a:r>
            <a:endParaRPr lang="en-US" sz="2025" dirty="0"/>
          </a:p>
        </p:txBody>
      </p:sp>
      <p:sp>
        <p:nvSpPr>
          <p:cNvPr id="12" name="Shape 10"/>
          <p:cNvSpPr/>
          <p:nvPr/>
        </p:nvSpPr>
        <p:spPr>
          <a:xfrm>
            <a:off x="12058650" y="3070845"/>
            <a:ext cx="4991100" cy="28575"/>
          </a:xfrm>
          <a:prstGeom prst="rect">
            <a:avLst/>
          </a:prstGeom>
          <a:solidFill>
            <a:srgbClr val="1F3B33"/>
          </a:solidFill>
          <a:ln/>
        </p:spPr>
        <p:txBody>
          <a:bodyPr/>
          <a:lstStyle/>
          <a:p>
            <a:endParaRPr lang="pl-PL"/>
          </a:p>
        </p:txBody>
      </p:sp>
      <p:sp>
        <p:nvSpPr>
          <p:cNvPr id="13" name="Text 11"/>
          <p:cNvSpPr/>
          <p:nvPr/>
        </p:nvSpPr>
        <p:spPr>
          <a:xfrm>
            <a:off x="12058650" y="3423270"/>
            <a:ext cx="5490210" cy="647700"/>
          </a:xfrm>
          <a:prstGeom prst="rect">
            <a:avLst/>
          </a:prstGeom>
          <a:noFill/>
          <a:ln/>
        </p:spPr>
        <p:txBody>
          <a:bodyPr wrap="square" lIns="25400" tIns="25400" rIns="25400" bIns="25400" rtlCol="0" anchor="t">
            <a:normAutofit/>
          </a:bodyPr>
          <a:lstStyle/>
          <a:p>
            <a:pPr marL="0" indent="0" algn="l">
              <a:buNone/>
            </a:pPr>
            <a:r>
              <a:rPr lang="en-US" sz="4200" dirty="0">
                <a:solidFill>
                  <a:srgbClr val="1F3B33"/>
                </a:solidFill>
                <a:latin typeface="Georgia" pitchFamily="34" charset="0"/>
                <a:ea typeface="Georgia" pitchFamily="34" charset="-122"/>
                <a:cs typeface="Georgia" pitchFamily="34" charset="-120"/>
              </a:rPr>
              <a:t>03</a:t>
            </a:r>
            <a:endParaRPr lang="en-US" sz="4200" dirty="0"/>
          </a:p>
        </p:txBody>
      </p:sp>
      <p:sp>
        <p:nvSpPr>
          <p:cNvPr id="14" name="Text 12"/>
          <p:cNvSpPr/>
          <p:nvPr/>
        </p:nvSpPr>
        <p:spPr>
          <a:xfrm>
            <a:off x="12058650" y="4242420"/>
            <a:ext cx="5490210"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26221C"/>
                </a:solidFill>
                <a:latin typeface="Arial" pitchFamily="34" charset="0"/>
                <a:ea typeface="Arial" pitchFamily="34" charset="-122"/>
                <a:cs typeface="Arial" pitchFamily="34" charset="-120"/>
              </a:rPr>
              <a:t>Alarm ans Personal</a:t>
            </a:r>
            <a:endParaRPr lang="en-US" sz="2400" dirty="0"/>
          </a:p>
        </p:txBody>
      </p:sp>
      <p:sp>
        <p:nvSpPr>
          <p:cNvPr id="15" name="Text 13"/>
          <p:cNvSpPr/>
          <p:nvPr/>
        </p:nvSpPr>
        <p:spPr>
          <a:xfrm>
            <a:off x="12058650" y="4804395"/>
            <a:ext cx="5140833" cy="1233785"/>
          </a:xfrm>
          <a:prstGeom prst="rect">
            <a:avLst/>
          </a:prstGeom>
          <a:noFill/>
          <a:ln/>
        </p:spPr>
        <p:txBody>
          <a:bodyPr wrap="square" lIns="25400" tIns="25400" rIns="25400" bIns="25400" rtlCol="0" anchor="t">
            <a:normAutofit/>
          </a:bodyPr>
          <a:lstStyle/>
          <a:p>
            <a:pPr marL="0" indent="0" algn="l">
              <a:lnSpc>
                <a:spcPct val="155000"/>
              </a:lnSpc>
              <a:buNone/>
            </a:pPr>
            <a:r>
              <a:rPr lang="en-US" sz="2025" dirty="0">
                <a:solidFill>
                  <a:srgbClr val="6F6657"/>
                </a:solidFill>
                <a:latin typeface="Arial" pitchFamily="34" charset="0"/>
                <a:ea typeface="Arial" pitchFamily="34" charset="-122"/>
                <a:cs typeface="Arial" pitchFamily="34" charset="-120"/>
              </a:rPr>
              <a:t>Die Benachrichtigung erreicht Telefon, Tablet und den Bildschirm im Dienstzimmer - mit Zimmernummer und Alarmgrund.</a:t>
            </a:r>
            <a:endParaRPr lang="en-US" sz="2025" dirty="0"/>
          </a:p>
        </p:txBody>
      </p:sp>
      <p:sp>
        <p:nvSpPr>
          <p:cNvPr id="16" name="Shape 14"/>
          <p:cNvSpPr/>
          <p:nvPr/>
        </p:nvSpPr>
        <p:spPr>
          <a:xfrm>
            <a:off x="1238250" y="8313465"/>
            <a:ext cx="15811500" cy="1021035"/>
          </a:xfrm>
          <a:prstGeom prst="roundRect">
            <a:avLst>
              <a:gd name="adj" fmla="val 13060"/>
            </a:avLst>
          </a:prstGeom>
          <a:solidFill>
            <a:srgbClr val="EFE7D7"/>
          </a:solidFill>
          <a:ln/>
        </p:spPr>
        <p:txBody>
          <a:bodyPr/>
          <a:lstStyle/>
          <a:p>
            <a:endParaRPr lang="pl-PL"/>
          </a:p>
        </p:txBody>
      </p:sp>
      <p:sp>
        <p:nvSpPr>
          <p:cNvPr id="17" name="Text 15"/>
          <p:cNvSpPr/>
          <p:nvPr/>
        </p:nvSpPr>
        <p:spPr>
          <a:xfrm>
            <a:off x="1657350" y="8637315"/>
            <a:ext cx="15447645" cy="411435"/>
          </a:xfrm>
          <a:prstGeom prst="rect">
            <a:avLst/>
          </a:prstGeom>
          <a:noFill/>
          <a:ln/>
        </p:spPr>
        <p:txBody>
          <a:bodyPr wrap="square" lIns="25400" tIns="25400" rIns="25400" bIns="25400" rtlCol="0" anchor="t">
            <a:normAutofit/>
          </a:bodyPr>
          <a:lstStyle/>
          <a:p>
            <a:pPr marL="0" indent="0" algn="l">
              <a:lnSpc>
                <a:spcPct val="140000"/>
              </a:lnSpc>
              <a:buNone/>
            </a:pPr>
            <a:r>
              <a:rPr lang="en-US" sz="2100" dirty="0">
                <a:solidFill>
                  <a:srgbClr val="3E3A32"/>
                </a:solidFill>
                <a:latin typeface="Arial" pitchFamily="34" charset="0"/>
                <a:ea typeface="Arial" pitchFamily="34" charset="-122"/>
                <a:cs typeface="Arial" pitchFamily="34" charset="-120"/>
              </a:rPr>
              <a:t>Keine Kameras in Privatbereichen. Keine tragbaren Geräte. Läuft auf der Hardware, die Sie bereits haben.</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047750" y="2223864"/>
            <a:ext cx="58674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01</a:t>
            </a:r>
            <a:endParaRPr lang="en-US" sz="1875" dirty="0"/>
          </a:p>
        </p:txBody>
      </p:sp>
      <p:sp>
        <p:nvSpPr>
          <p:cNvPr id="3" name="Text 1"/>
          <p:cNvSpPr/>
          <p:nvPr/>
        </p:nvSpPr>
        <p:spPr>
          <a:xfrm>
            <a:off x="1047750" y="2785839"/>
            <a:ext cx="5494020" cy="2086347"/>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Die ganze Station auf einem Bildschirm</a:t>
            </a:r>
            <a:endParaRPr lang="en-US" sz="4800" dirty="0"/>
          </a:p>
        </p:txBody>
      </p:sp>
      <p:sp>
        <p:nvSpPr>
          <p:cNvPr id="4" name="Text 2"/>
          <p:cNvSpPr/>
          <p:nvPr/>
        </p:nvSpPr>
        <p:spPr>
          <a:xfrm>
            <a:off x="1047750" y="5253186"/>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309241" y="5253186"/>
            <a:ext cx="522468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Atmung und Puls jedes Bewohners live aktualisiert.</a:t>
            </a:r>
            <a:endParaRPr lang="en-US" sz="2025" dirty="0"/>
          </a:p>
        </p:txBody>
      </p:sp>
      <p:sp>
        <p:nvSpPr>
          <p:cNvPr id="6" name="Text 4"/>
          <p:cNvSpPr/>
          <p:nvPr/>
        </p:nvSpPr>
        <p:spPr>
          <a:xfrm>
            <a:off x="1047750" y="6272361"/>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309241" y="6272361"/>
            <a:ext cx="522468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Alarme springen automatisch an den Anfang der Liste und werden rot hervorgehoben.</a:t>
            </a:r>
            <a:endParaRPr lang="en-US" sz="2025" dirty="0"/>
          </a:p>
        </p:txBody>
      </p:sp>
      <p:sp>
        <p:nvSpPr>
          <p:cNvPr id="8" name="Text 6"/>
          <p:cNvSpPr/>
          <p:nvPr/>
        </p:nvSpPr>
        <p:spPr>
          <a:xfrm>
            <a:off x="1047750" y="7291536"/>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9" name="Text 7"/>
          <p:cNvSpPr/>
          <p:nvPr/>
        </p:nvSpPr>
        <p:spPr>
          <a:xfrm>
            <a:off x="1309241" y="7291536"/>
            <a:ext cx="522468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Filter nach Etage und Status - der Rundgang einer Etage in Sekunden.</a:t>
            </a:r>
            <a:endParaRPr lang="en-US" sz="2025" dirty="0"/>
          </a:p>
        </p:txBody>
      </p:sp>
      <p:sp>
        <p:nvSpPr>
          <p:cNvPr id="10" name="Shape 8"/>
          <p:cNvSpPr/>
          <p:nvPr/>
        </p:nvSpPr>
        <p:spPr>
          <a:xfrm>
            <a:off x="7143750" y="1871663"/>
            <a:ext cx="10096500" cy="6543675"/>
          </a:xfrm>
          <a:prstGeom prst="roundRect">
            <a:avLst>
              <a:gd name="adj" fmla="val 2620"/>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11" name="Shape 9"/>
          <p:cNvSpPr/>
          <p:nvPr/>
        </p:nvSpPr>
        <p:spPr>
          <a:xfrm>
            <a:off x="7153275" y="1881187"/>
            <a:ext cx="10077450" cy="871538"/>
          </a:xfrm>
          <a:prstGeom prst="rect">
            <a:avLst/>
          </a:prstGeom>
          <a:solidFill>
            <a:srgbClr val="1F3B33"/>
          </a:solidFill>
          <a:ln/>
        </p:spPr>
        <p:txBody>
          <a:bodyPr/>
          <a:lstStyle/>
          <a:p>
            <a:endParaRPr lang="pl-PL"/>
          </a:p>
        </p:txBody>
      </p:sp>
      <p:sp>
        <p:nvSpPr>
          <p:cNvPr id="12" name="Text 10"/>
          <p:cNvSpPr/>
          <p:nvPr/>
        </p:nvSpPr>
        <p:spPr>
          <a:xfrm>
            <a:off x="7496175" y="2155031"/>
            <a:ext cx="1026393" cy="361950"/>
          </a:xfrm>
          <a:prstGeom prst="rect">
            <a:avLst/>
          </a:prstGeom>
          <a:noFill/>
          <a:ln/>
        </p:spPr>
        <p:txBody>
          <a:bodyPr wrap="square" lIns="25400" tIns="25400" rIns="25400" bIns="25400" rtlCol="0" anchor="t">
            <a:normAutofit/>
          </a:bodyPr>
          <a:lstStyle/>
          <a:p>
            <a:pPr marL="0" indent="0" algn="l">
              <a:buNone/>
            </a:pPr>
            <a:r>
              <a:rPr lang="en-US" sz="2250" dirty="0">
                <a:solidFill>
                  <a:srgbClr val="F7EFE3"/>
                </a:solidFill>
                <a:latin typeface="Georgia" pitchFamily="34" charset="0"/>
                <a:ea typeface="Georgia" pitchFamily="34" charset="-122"/>
                <a:cs typeface="Georgia" pitchFamily="34" charset="-120"/>
              </a:rPr>
              <a:t>Serenia</a:t>
            </a:r>
            <a:endParaRPr lang="en-US" sz="2250" dirty="0"/>
          </a:p>
        </p:txBody>
      </p:sp>
      <p:sp>
        <p:nvSpPr>
          <p:cNvPr id="13" name="Text 11"/>
          <p:cNvSpPr/>
          <p:nvPr/>
        </p:nvSpPr>
        <p:spPr>
          <a:xfrm>
            <a:off x="8694018" y="2185988"/>
            <a:ext cx="3899349" cy="300038"/>
          </a:xfrm>
          <a:prstGeom prst="rect">
            <a:avLst/>
          </a:prstGeom>
          <a:noFill/>
          <a:ln/>
        </p:spPr>
        <p:txBody>
          <a:bodyPr wrap="square" lIns="25400" tIns="25400" rIns="25400" bIns="25400" rtlCol="0" anchor="t">
            <a:normAutofit/>
          </a:bodyPr>
          <a:lstStyle/>
          <a:p>
            <a:pPr marL="0" indent="0" algn="l">
              <a:buNone/>
            </a:pPr>
            <a:r>
              <a:rPr lang="en-US" sz="1800" dirty="0">
                <a:solidFill>
                  <a:srgbClr val="B9AE9C"/>
                </a:solidFill>
                <a:latin typeface="Arial" pitchFamily="34" charset="0"/>
                <a:ea typeface="Arial" pitchFamily="34" charset="-122"/>
                <a:cs typeface="Arial" pitchFamily="34" charset="-120"/>
              </a:rPr>
              <a:t>Haus „Goldener Herbst“ · Station A</a:t>
            </a:r>
            <a:endParaRPr lang="en-US" sz="1800" dirty="0"/>
          </a:p>
        </p:txBody>
      </p:sp>
      <p:sp>
        <p:nvSpPr>
          <p:cNvPr id="14" name="Shape 12"/>
          <p:cNvSpPr/>
          <p:nvPr/>
        </p:nvSpPr>
        <p:spPr>
          <a:xfrm>
            <a:off x="14856916" y="2109788"/>
            <a:ext cx="1249263" cy="414338"/>
          </a:xfrm>
          <a:prstGeom prst="roundRect">
            <a:avLst>
              <a:gd name="adj" fmla="val 50000"/>
            </a:avLst>
          </a:prstGeom>
          <a:solidFill>
            <a:srgbClr val="C0402B"/>
          </a:solidFill>
          <a:ln/>
        </p:spPr>
        <p:txBody>
          <a:bodyPr/>
          <a:lstStyle/>
          <a:p>
            <a:endParaRPr lang="pl-PL"/>
          </a:p>
        </p:txBody>
      </p:sp>
      <p:sp>
        <p:nvSpPr>
          <p:cNvPr id="15" name="Text 13"/>
          <p:cNvSpPr/>
          <p:nvPr/>
        </p:nvSpPr>
        <p:spPr>
          <a:xfrm>
            <a:off x="15066466" y="2185988"/>
            <a:ext cx="906363"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F7EFE3"/>
                </a:solidFill>
                <a:latin typeface="Arial" pitchFamily="34" charset="0"/>
                <a:ea typeface="Arial" pitchFamily="34" charset="-122"/>
                <a:cs typeface="Arial" pitchFamily="34" charset="-120"/>
              </a:rPr>
              <a:t>1 Alarm</a:t>
            </a:r>
            <a:endParaRPr lang="en-US" sz="1800" dirty="0"/>
          </a:p>
        </p:txBody>
      </p:sp>
      <p:sp>
        <p:nvSpPr>
          <p:cNvPr id="16" name="Text 14"/>
          <p:cNvSpPr/>
          <p:nvPr/>
        </p:nvSpPr>
        <p:spPr>
          <a:xfrm>
            <a:off x="16315730" y="2185988"/>
            <a:ext cx="648295" cy="300038"/>
          </a:xfrm>
          <a:prstGeom prst="rect">
            <a:avLst/>
          </a:prstGeom>
          <a:noFill/>
          <a:ln/>
        </p:spPr>
        <p:txBody>
          <a:bodyPr wrap="square" lIns="25400" tIns="25400" rIns="25400" bIns="25400" rtlCol="0" anchor="t">
            <a:normAutofit/>
          </a:bodyPr>
          <a:lstStyle/>
          <a:p>
            <a:pPr marL="0" indent="0" algn="l">
              <a:buNone/>
            </a:pPr>
            <a:r>
              <a:rPr lang="en-US" sz="1800" dirty="0">
                <a:solidFill>
                  <a:srgbClr val="B9AE9C"/>
                </a:solidFill>
                <a:latin typeface="Arial" pitchFamily="34" charset="0"/>
                <a:ea typeface="Arial" pitchFamily="34" charset="-122"/>
                <a:cs typeface="Arial" pitchFamily="34" charset="-120"/>
              </a:rPr>
              <a:t>08:24</a:t>
            </a:r>
            <a:endParaRPr lang="en-US" sz="1800" dirty="0"/>
          </a:p>
        </p:txBody>
      </p:sp>
      <p:sp>
        <p:nvSpPr>
          <p:cNvPr id="17" name="Shape 15"/>
          <p:cNvSpPr/>
          <p:nvPr/>
        </p:nvSpPr>
        <p:spPr>
          <a:xfrm>
            <a:off x="7153275" y="4105275"/>
            <a:ext cx="10077450" cy="9525"/>
          </a:xfrm>
          <a:prstGeom prst="rect">
            <a:avLst/>
          </a:prstGeom>
          <a:solidFill>
            <a:srgbClr val="EDE5D4"/>
          </a:solidFill>
          <a:ln/>
        </p:spPr>
        <p:txBody>
          <a:bodyPr/>
          <a:lstStyle/>
          <a:p>
            <a:endParaRPr lang="pl-PL"/>
          </a:p>
        </p:txBody>
      </p:sp>
      <p:sp>
        <p:nvSpPr>
          <p:cNvPr id="18" name="Text 16"/>
          <p:cNvSpPr/>
          <p:nvPr/>
        </p:nvSpPr>
        <p:spPr>
          <a:xfrm>
            <a:off x="7496175" y="2962275"/>
            <a:ext cx="2016919" cy="409575"/>
          </a:xfrm>
          <a:prstGeom prst="rect">
            <a:avLst/>
          </a:prstGeom>
          <a:noFill/>
          <a:ln/>
        </p:spPr>
        <p:txBody>
          <a:bodyPr wrap="square" lIns="25400" tIns="25400" rIns="25400" bIns="25400" rtlCol="0" anchor="t">
            <a:normAutofit/>
          </a:bodyPr>
          <a:lstStyle/>
          <a:p>
            <a:pPr marL="0" indent="0" algn="l">
              <a:buNone/>
            </a:pPr>
            <a:r>
              <a:rPr lang="en-US" sz="2550" b="1" dirty="0">
                <a:solidFill>
                  <a:srgbClr val="26221C"/>
                </a:solidFill>
                <a:latin typeface="Arial" pitchFamily="34" charset="0"/>
                <a:ea typeface="Arial" pitchFamily="34" charset="-122"/>
                <a:cs typeface="Arial" pitchFamily="34" charset="-120"/>
              </a:rPr>
              <a:t>24</a:t>
            </a:r>
            <a:endParaRPr lang="en-US" sz="2550" dirty="0"/>
          </a:p>
        </p:txBody>
      </p:sp>
      <p:sp>
        <p:nvSpPr>
          <p:cNvPr id="19" name="Text 17"/>
          <p:cNvSpPr/>
          <p:nvPr/>
        </p:nvSpPr>
        <p:spPr>
          <a:xfrm>
            <a:off x="7496175" y="3371850"/>
            <a:ext cx="2016919"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Bewohner</a:t>
            </a:r>
            <a:endParaRPr lang="en-US" sz="1800" dirty="0"/>
          </a:p>
        </p:txBody>
      </p:sp>
      <p:sp>
        <p:nvSpPr>
          <p:cNvPr id="20" name="Shape 18"/>
          <p:cNvSpPr/>
          <p:nvPr/>
        </p:nvSpPr>
        <p:spPr>
          <a:xfrm>
            <a:off x="9672638" y="2752725"/>
            <a:ext cx="9525" cy="1352550"/>
          </a:xfrm>
          <a:prstGeom prst="rect">
            <a:avLst/>
          </a:prstGeom>
          <a:solidFill>
            <a:srgbClr val="EDE5D4"/>
          </a:solidFill>
          <a:ln/>
        </p:spPr>
        <p:txBody>
          <a:bodyPr/>
          <a:lstStyle/>
          <a:p>
            <a:endParaRPr lang="pl-PL"/>
          </a:p>
        </p:txBody>
      </p:sp>
      <p:sp>
        <p:nvSpPr>
          <p:cNvPr id="21" name="Text 19"/>
          <p:cNvSpPr/>
          <p:nvPr/>
        </p:nvSpPr>
        <p:spPr>
          <a:xfrm>
            <a:off x="10025063" y="2962275"/>
            <a:ext cx="2006441" cy="409575"/>
          </a:xfrm>
          <a:prstGeom prst="rect">
            <a:avLst/>
          </a:prstGeom>
          <a:noFill/>
          <a:ln/>
        </p:spPr>
        <p:txBody>
          <a:bodyPr wrap="square" lIns="25400" tIns="25400" rIns="25400" bIns="25400" rtlCol="0" anchor="t">
            <a:normAutofit/>
          </a:bodyPr>
          <a:lstStyle/>
          <a:p>
            <a:pPr marL="0" indent="0" algn="l">
              <a:buNone/>
            </a:pPr>
            <a:r>
              <a:rPr lang="en-US" sz="2550" b="1" dirty="0">
                <a:solidFill>
                  <a:srgbClr val="2C6E49"/>
                </a:solidFill>
                <a:latin typeface="Arial" pitchFamily="34" charset="0"/>
                <a:ea typeface="Arial" pitchFamily="34" charset="-122"/>
                <a:cs typeface="Arial" pitchFamily="34" charset="-120"/>
              </a:rPr>
              <a:t>21</a:t>
            </a:r>
            <a:endParaRPr lang="en-US" sz="2550" dirty="0"/>
          </a:p>
        </p:txBody>
      </p:sp>
      <p:sp>
        <p:nvSpPr>
          <p:cNvPr id="22" name="Text 20"/>
          <p:cNvSpPr/>
          <p:nvPr/>
        </p:nvSpPr>
        <p:spPr>
          <a:xfrm>
            <a:off x="10025063" y="3371850"/>
            <a:ext cx="2006441"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Zustand normal</a:t>
            </a:r>
            <a:endParaRPr lang="en-US" sz="1800" dirty="0"/>
          </a:p>
        </p:txBody>
      </p:sp>
      <p:sp>
        <p:nvSpPr>
          <p:cNvPr id="23" name="Shape 21"/>
          <p:cNvSpPr/>
          <p:nvPr/>
        </p:nvSpPr>
        <p:spPr>
          <a:xfrm>
            <a:off x="12192000" y="2752725"/>
            <a:ext cx="9525" cy="1352550"/>
          </a:xfrm>
          <a:prstGeom prst="rect">
            <a:avLst/>
          </a:prstGeom>
          <a:solidFill>
            <a:srgbClr val="EDE5D4"/>
          </a:solidFill>
          <a:ln/>
        </p:spPr>
        <p:txBody>
          <a:bodyPr/>
          <a:lstStyle/>
          <a:p>
            <a:endParaRPr lang="pl-PL"/>
          </a:p>
        </p:txBody>
      </p:sp>
      <p:sp>
        <p:nvSpPr>
          <p:cNvPr id="24" name="Text 22"/>
          <p:cNvSpPr/>
          <p:nvPr/>
        </p:nvSpPr>
        <p:spPr>
          <a:xfrm>
            <a:off x="12544425" y="2962275"/>
            <a:ext cx="2006441" cy="409575"/>
          </a:xfrm>
          <a:prstGeom prst="rect">
            <a:avLst/>
          </a:prstGeom>
          <a:noFill/>
          <a:ln/>
        </p:spPr>
        <p:txBody>
          <a:bodyPr wrap="square" lIns="25400" tIns="25400" rIns="25400" bIns="25400" rtlCol="0" anchor="t">
            <a:normAutofit/>
          </a:bodyPr>
          <a:lstStyle/>
          <a:p>
            <a:pPr marL="0" indent="0" algn="l">
              <a:buNone/>
            </a:pPr>
            <a:r>
              <a:rPr lang="en-US" sz="2550" b="1" dirty="0">
                <a:solidFill>
                  <a:srgbClr val="B07A1E"/>
                </a:solidFill>
                <a:latin typeface="Arial" pitchFamily="34" charset="0"/>
                <a:ea typeface="Arial" pitchFamily="34" charset="-122"/>
                <a:cs typeface="Arial" pitchFamily="34" charset="-120"/>
              </a:rPr>
              <a:t>2</a:t>
            </a:r>
            <a:endParaRPr lang="en-US" sz="2550" dirty="0"/>
          </a:p>
        </p:txBody>
      </p:sp>
      <p:sp>
        <p:nvSpPr>
          <p:cNvPr id="25" name="Text 23"/>
          <p:cNvSpPr/>
          <p:nvPr/>
        </p:nvSpPr>
        <p:spPr>
          <a:xfrm>
            <a:off x="12544425" y="3371850"/>
            <a:ext cx="1900238" cy="561975"/>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Braucht Aufmerksamkeit</a:t>
            </a:r>
            <a:endParaRPr lang="en-US" sz="1800" dirty="0"/>
          </a:p>
        </p:txBody>
      </p:sp>
      <p:sp>
        <p:nvSpPr>
          <p:cNvPr id="26" name="Shape 24"/>
          <p:cNvSpPr/>
          <p:nvPr/>
        </p:nvSpPr>
        <p:spPr>
          <a:xfrm>
            <a:off x="14711363" y="2752725"/>
            <a:ext cx="9525" cy="1352550"/>
          </a:xfrm>
          <a:prstGeom prst="rect">
            <a:avLst/>
          </a:prstGeom>
          <a:solidFill>
            <a:srgbClr val="EDE5D4"/>
          </a:solidFill>
          <a:ln/>
        </p:spPr>
        <p:txBody>
          <a:bodyPr/>
          <a:lstStyle/>
          <a:p>
            <a:endParaRPr lang="pl-PL"/>
          </a:p>
        </p:txBody>
      </p:sp>
      <p:sp>
        <p:nvSpPr>
          <p:cNvPr id="27" name="Text 25"/>
          <p:cNvSpPr/>
          <p:nvPr/>
        </p:nvSpPr>
        <p:spPr>
          <a:xfrm>
            <a:off x="15063787" y="2962275"/>
            <a:ext cx="2006441" cy="409575"/>
          </a:xfrm>
          <a:prstGeom prst="rect">
            <a:avLst/>
          </a:prstGeom>
          <a:noFill/>
          <a:ln/>
        </p:spPr>
        <p:txBody>
          <a:bodyPr wrap="square" lIns="25400" tIns="25400" rIns="25400" bIns="25400" rtlCol="0" anchor="t">
            <a:normAutofit/>
          </a:bodyPr>
          <a:lstStyle/>
          <a:p>
            <a:pPr marL="0" indent="0" algn="l">
              <a:buNone/>
            </a:pPr>
            <a:r>
              <a:rPr lang="en-US" sz="2550" b="1" dirty="0">
                <a:solidFill>
                  <a:srgbClr val="C0402B"/>
                </a:solidFill>
                <a:latin typeface="Arial" pitchFamily="34" charset="0"/>
                <a:ea typeface="Arial" pitchFamily="34" charset="-122"/>
                <a:cs typeface="Arial" pitchFamily="34" charset="-120"/>
              </a:rPr>
              <a:t>1</a:t>
            </a:r>
            <a:endParaRPr lang="en-US" sz="2550" dirty="0"/>
          </a:p>
        </p:txBody>
      </p:sp>
      <p:sp>
        <p:nvSpPr>
          <p:cNvPr id="28" name="Text 26"/>
          <p:cNvSpPr/>
          <p:nvPr/>
        </p:nvSpPr>
        <p:spPr>
          <a:xfrm>
            <a:off x="15063787" y="3371850"/>
            <a:ext cx="2006441"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Alarm</a:t>
            </a:r>
            <a:endParaRPr lang="en-US" sz="1800" dirty="0"/>
          </a:p>
        </p:txBody>
      </p:sp>
      <p:sp>
        <p:nvSpPr>
          <p:cNvPr id="29" name="Shape 27"/>
          <p:cNvSpPr/>
          <p:nvPr/>
        </p:nvSpPr>
        <p:spPr>
          <a:xfrm>
            <a:off x="7496175" y="4381500"/>
            <a:ext cx="9391650" cy="1066800"/>
          </a:xfrm>
          <a:prstGeom prst="roundRect">
            <a:avLst>
              <a:gd name="adj" fmla="val 10714"/>
            </a:avLst>
          </a:prstGeom>
          <a:solidFill>
            <a:srgbClr val="FBEDE9"/>
          </a:solidFill>
          <a:ln w="19050">
            <a:solidFill>
              <a:srgbClr val="C0402B"/>
            </a:solidFill>
            <a:prstDash val="solid"/>
          </a:ln>
        </p:spPr>
        <p:txBody>
          <a:bodyPr/>
          <a:lstStyle/>
          <a:p>
            <a:endParaRPr lang="pl-PL"/>
          </a:p>
        </p:txBody>
      </p:sp>
      <p:sp>
        <p:nvSpPr>
          <p:cNvPr id="30" name="Text 28"/>
          <p:cNvSpPr/>
          <p:nvPr/>
        </p:nvSpPr>
        <p:spPr>
          <a:xfrm>
            <a:off x="7800975" y="4750594"/>
            <a:ext cx="552971" cy="366713"/>
          </a:xfrm>
          <a:prstGeom prst="rect">
            <a:avLst/>
          </a:prstGeom>
          <a:noFill/>
          <a:ln/>
        </p:spPr>
        <p:txBody>
          <a:bodyPr wrap="square" lIns="25400" tIns="25400" rIns="25400" bIns="25400" rtlCol="0" anchor="t">
            <a:normAutofit/>
          </a:bodyPr>
          <a:lstStyle/>
          <a:p>
            <a:pPr marL="0" indent="0" algn="l">
              <a:buNone/>
            </a:pPr>
            <a:r>
              <a:rPr lang="en-US" sz="2250" b="1" dirty="0">
                <a:solidFill>
                  <a:srgbClr val="C0402B"/>
                </a:solidFill>
                <a:latin typeface="Arial" pitchFamily="34" charset="0"/>
                <a:ea typeface="Arial" pitchFamily="34" charset="-122"/>
                <a:cs typeface="Arial" pitchFamily="34" charset="-120"/>
              </a:rPr>
              <a:t>104</a:t>
            </a:r>
            <a:endParaRPr lang="en-US" sz="2250" dirty="0"/>
          </a:p>
        </p:txBody>
      </p:sp>
      <p:sp>
        <p:nvSpPr>
          <p:cNvPr id="31" name="Text 29"/>
          <p:cNvSpPr/>
          <p:nvPr/>
        </p:nvSpPr>
        <p:spPr>
          <a:xfrm>
            <a:off x="8506346" y="4636294"/>
            <a:ext cx="3410590" cy="333375"/>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Theodor K.</a:t>
            </a:r>
            <a:endParaRPr lang="en-US" sz="2025" dirty="0"/>
          </a:p>
        </p:txBody>
      </p:sp>
      <p:sp>
        <p:nvSpPr>
          <p:cNvPr id="32" name="Text 30"/>
          <p:cNvSpPr/>
          <p:nvPr/>
        </p:nvSpPr>
        <p:spPr>
          <a:xfrm>
            <a:off x="8506346" y="4931569"/>
            <a:ext cx="3410590" cy="300038"/>
          </a:xfrm>
          <a:prstGeom prst="rect">
            <a:avLst/>
          </a:prstGeom>
          <a:noFill/>
          <a:ln/>
        </p:spPr>
        <p:txBody>
          <a:bodyPr wrap="square" lIns="25400" tIns="25400" rIns="25400" bIns="25400" rtlCol="0" anchor="t">
            <a:normAutofit/>
          </a:bodyPr>
          <a:lstStyle/>
          <a:p>
            <a:pPr marL="0" indent="0" algn="l">
              <a:buNone/>
            </a:pPr>
            <a:r>
              <a:rPr lang="en-US" sz="1800" dirty="0">
                <a:solidFill>
                  <a:srgbClr val="8A4436"/>
                </a:solidFill>
                <a:latin typeface="Arial" pitchFamily="34" charset="0"/>
                <a:ea typeface="Arial" pitchFamily="34" charset="-122"/>
                <a:cs typeface="Arial" pitchFamily="34" charset="-120"/>
              </a:rPr>
              <a:t>Sturz erkannt · Konfidenz 87%</a:t>
            </a:r>
            <a:endParaRPr lang="en-US" sz="1800" dirty="0"/>
          </a:p>
        </p:txBody>
      </p:sp>
      <p:sp>
        <p:nvSpPr>
          <p:cNvPr id="33" name="Text 31"/>
          <p:cNvSpPr/>
          <p:nvPr/>
        </p:nvSpPr>
        <p:spPr>
          <a:xfrm>
            <a:off x="13587115" y="4629150"/>
            <a:ext cx="506462" cy="347663"/>
          </a:xfrm>
          <a:prstGeom prst="rect">
            <a:avLst/>
          </a:prstGeom>
          <a:noFill/>
          <a:ln/>
        </p:spPr>
        <p:txBody>
          <a:bodyPr wrap="square" lIns="25400" tIns="25400" rIns="25400" bIns="25400" rtlCol="0" anchor="t">
            <a:normAutofit/>
          </a:bodyPr>
          <a:lstStyle/>
          <a:p>
            <a:pPr marL="0" indent="0" algn="l">
              <a:buNone/>
            </a:pPr>
            <a:r>
              <a:rPr lang="en-US" sz="2100" b="1" dirty="0">
                <a:solidFill>
                  <a:srgbClr val="26221C"/>
                </a:solidFill>
                <a:latin typeface="Arial" pitchFamily="34" charset="0"/>
                <a:ea typeface="Arial" pitchFamily="34" charset="-122"/>
                <a:cs typeface="Arial" pitchFamily="34" charset="-120"/>
              </a:rPr>
              <a:t>112</a:t>
            </a:r>
            <a:endParaRPr lang="en-US" sz="2100" dirty="0"/>
          </a:p>
        </p:txBody>
      </p:sp>
      <p:sp>
        <p:nvSpPr>
          <p:cNvPr id="34" name="Text 32"/>
          <p:cNvSpPr/>
          <p:nvPr/>
        </p:nvSpPr>
        <p:spPr>
          <a:xfrm>
            <a:off x="13572679" y="4938713"/>
            <a:ext cx="520898"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Puls</a:t>
            </a:r>
            <a:endParaRPr lang="en-US" sz="1800" dirty="0"/>
          </a:p>
        </p:txBody>
      </p:sp>
      <p:sp>
        <p:nvSpPr>
          <p:cNvPr id="35" name="Text 33"/>
          <p:cNvSpPr/>
          <p:nvPr/>
        </p:nvSpPr>
        <p:spPr>
          <a:xfrm>
            <a:off x="14794260" y="4629150"/>
            <a:ext cx="372889" cy="347663"/>
          </a:xfrm>
          <a:prstGeom prst="rect">
            <a:avLst/>
          </a:prstGeom>
          <a:noFill/>
          <a:ln/>
        </p:spPr>
        <p:txBody>
          <a:bodyPr wrap="square" lIns="25400" tIns="25400" rIns="25400" bIns="25400" rtlCol="0" anchor="t">
            <a:normAutofit/>
          </a:bodyPr>
          <a:lstStyle/>
          <a:p>
            <a:pPr marL="0" indent="0" algn="l">
              <a:buNone/>
            </a:pPr>
            <a:r>
              <a:rPr lang="en-US" sz="2100" b="1" dirty="0">
                <a:solidFill>
                  <a:srgbClr val="26221C"/>
                </a:solidFill>
                <a:latin typeface="Arial" pitchFamily="34" charset="0"/>
                <a:ea typeface="Arial" pitchFamily="34" charset="-122"/>
                <a:cs typeface="Arial" pitchFamily="34" charset="-120"/>
              </a:rPr>
              <a:t>24</a:t>
            </a:r>
            <a:endParaRPr lang="en-US" sz="2100" dirty="0"/>
          </a:p>
        </p:txBody>
      </p:sp>
      <p:sp>
        <p:nvSpPr>
          <p:cNvPr id="36" name="Text 34"/>
          <p:cNvSpPr/>
          <p:nvPr/>
        </p:nvSpPr>
        <p:spPr>
          <a:xfrm>
            <a:off x="14303127" y="4938713"/>
            <a:ext cx="86402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Atmung</a:t>
            </a:r>
            <a:endParaRPr lang="en-US" sz="1800" dirty="0"/>
          </a:p>
        </p:txBody>
      </p:sp>
      <p:sp>
        <p:nvSpPr>
          <p:cNvPr id="37" name="Shape 35"/>
          <p:cNvSpPr/>
          <p:nvPr/>
        </p:nvSpPr>
        <p:spPr>
          <a:xfrm>
            <a:off x="15376699" y="4688681"/>
            <a:ext cx="1206326" cy="452438"/>
          </a:xfrm>
          <a:prstGeom prst="roundRect">
            <a:avLst>
              <a:gd name="adj" fmla="val 16842"/>
            </a:avLst>
          </a:prstGeom>
          <a:solidFill>
            <a:srgbClr val="C0402B"/>
          </a:solidFill>
          <a:ln/>
        </p:spPr>
        <p:txBody>
          <a:bodyPr/>
          <a:lstStyle/>
          <a:p>
            <a:endParaRPr lang="pl-PL"/>
          </a:p>
        </p:txBody>
      </p:sp>
      <p:sp>
        <p:nvSpPr>
          <p:cNvPr id="38" name="Text 36"/>
          <p:cNvSpPr/>
          <p:nvPr/>
        </p:nvSpPr>
        <p:spPr>
          <a:xfrm>
            <a:off x="15567199" y="4783931"/>
            <a:ext cx="901526"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FFFFFF"/>
                </a:solidFill>
                <a:latin typeface="Arial" pitchFamily="34" charset="0"/>
                <a:ea typeface="Arial" pitchFamily="34" charset="-122"/>
                <a:cs typeface="Arial" pitchFamily="34" charset="-120"/>
              </a:rPr>
              <a:t>ALARM</a:t>
            </a:r>
            <a:endParaRPr lang="en-US" sz="1800" dirty="0"/>
          </a:p>
        </p:txBody>
      </p:sp>
      <p:sp>
        <p:nvSpPr>
          <p:cNvPr id="39" name="Shape 37"/>
          <p:cNvSpPr/>
          <p:nvPr/>
        </p:nvSpPr>
        <p:spPr>
          <a:xfrm>
            <a:off x="7496175" y="5638800"/>
            <a:ext cx="4600575" cy="1247775"/>
          </a:xfrm>
          <a:prstGeom prst="roundRect">
            <a:avLst>
              <a:gd name="adj" fmla="val 9160"/>
            </a:avLst>
          </a:prstGeom>
          <a:solidFill>
            <a:srgbClr val="FBF3E2"/>
          </a:solidFill>
          <a:ln w="9525">
            <a:solidFill>
              <a:srgbClr val="E9C98A"/>
            </a:solidFill>
            <a:prstDash val="solid"/>
          </a:ln>
        </p:spPr>
        <p:txBody>
          <a:bodyPr/>
          <a:lstStyle/>
          <a:p>
            <a:endParaRPr lang="pl-PL"/>
          </a:p>
        </p:txBody>
      </p:sp>
      <p:sp>
        <p:nvSpPr>
          <p:cNvPr id="40" name="Text 38"/>
          <p:cNvSpPr/>
          <p:nvPr/>
        </p:nvSpPr>
        <p:spPr>
          <a:xfrm>
            <a:off x="7772400" y="5857875"/>
            <a:ext cx="2671844"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26221C"/>
                </a:solidFill>
                <a:latin typeface="Arial" pitchFamily="34" charset="0"/>
                <a:ea typeface="Arial" pitchFamily="34" charset="-122"/>
                <a:cs typeface="Arial" pitchFamily="34" charset="-120"/>
              </a:rPr>
              <a:t>102 · Sofia L.</a:t>
            </a:r>
            <a:endParaRPr lang="en-US" sz="1950" dirty="0"/>
          </a:p>
        </p:txBody>
      </p:sp>
      <p:sp>
        <p:nvSpPr>
          <p:cNvPr id="41" name="Text 39"/>
          <p:cNvSpPr/>
          <p:nvPr/>
        </p:nvSpPr>
        <p:spPr>
          <a:xfrm>
            <a:off x="7772400" y="6143625"/>
            <a:ext cx="2505149" cy="561975"/>
          </a:xfrm>
          <a:prstGeom prst="rect">
            <a:avLst/>
          </a:prstGeom>
          <a:noFill/>
          <a:ln/>
        </p:spPr>
        <p:txBody>
          <a:bodyPr wrap="square" lIns="25400" tIns="25400" rIns="25400" bIns="25400" rtlCol="0" anchor="t">
            <a:normAutofit/>
          </a:bodyPr>
          <a:lstStyle/>
          <a:p>
            <a:pPr marL="0" indent="0" algn="l">
              <a:buNone/>
            </a:pPr>
            <a:r>
              <a:rPr lang="en-US" sz="1800" dirty="0">
                <a:solidFill>
                  <a:srgbClr val="8A6A2A"/>
                </a:solidFill>
                <a:latin typeface="Arial" pitchFamily="34" charset="0"/>
                <a:ea typeface="Arial" pitchFamily="34" charset="-122"/>
                <a:cs typeface="Arial" pitchFamily="34" charset="-120"/>
              </a:rPr>
              <a:t>Keine Bewegung seit 34 Min</a:t>
            </a:r>
            <a:endParaRPr lang="en-US" sz="1800" dirty="0"/>
          </a:p>
        </p:txBody>
      </p:sp>
      <p:sp>
        <p:nvSpPr>
          <p:cNvPr id="42" name="Shape 40"/>
          <p:cNvSpPr/>
          <p:nvPr/>
        </p:nvSpPr>
        <p:spPr>
          <a:xfrm>
            <a:off x="10372799" y="6055519"/>
            <a:ext cx="1447726" cy="414338"/>
          </a:xfrm>
          <a:prstGeom prst="roundRect">
            <a:avLst>
              <a:gd name="adj" fmla="val 18391"/>
            </a:avLst>
          </a:prstGeom>
          <a:solidFill>
            <a:srgbClr val="B07A1E"/>
          </a:solidFill>
          <a:ln/>
        </p:spPr>
        <p:txBody>
          <a:bodyPr/>
          <a:lstStyle/>
          <a:p>
            <a:endParaRPr lang="pl-PL"/>
          </a:p>
        </p:txBody>
      </p:sp>
      <p:sp>
        <p:nvSpPr>
          <p:cNvPr id="43" name="Text 41"/>
          <p:cNvSpPr/>
          <p:nvPr/>
        </p:nvSpPr>
        <p:spPr>
          <a:xfrm>
            <a:off x="10525199" y="6131719"/>
            <a:ext cx="1219126"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FFFFFF"/>
                </a:solidFill>
                <a:latin typeface="Arial" pitchFamily="34" charset="0"/>
                <a:ea typeface="Arial" pitchFamily="34" charset="-122"/>
                <a:cs typeface="Arial" pitchFamily="34" charset="-120"/>
              </a:rPr>
              <a:t>ACHTUNG</a:t>
            </a:r>
            <a:endParaRPr lang="en-US" sz="1800" dirty="0"/>
          </a:p>
        </p:txBody>
      </p:sp>
      <p:sp>
        <p:nvSpPr>
          <p:cNvPr id="44" name="Shape 42"/>
          <p:cNvSpPr/>
          <p:nvPr/>
        </p:nvSpPr>
        <p:spPr>
          <a:xfrm>
            <a:off x="12287250" y="5638800"/>
            <a:ext cx="4600575" cy="1247775"/>
          </a:xfrm>
          <a:prstGeom prst="roundRect">
            <a:avLst>
              <a:gd name="adj" fmla="val 9160"/>
            </a:avLst>
          </a:prstGeom>
          <a:ln w="9525">
            <a:solidFill>
              <a:srgbClr val="EDE5D4"/>
            </a:solidFill>
            <a:prstDash val="solid"/>
          </a:ln>
        </p:spPr>
        <p:txBody>
          <a:bodyPr/>
          <a:lstStyle/>
          <a:p>
            <a:endParaRPr lang="pl-PL"/>
          </a:p>
        </p:txBody>
      </p:sp>
      <p:sp>
        <p:nvSpPr>
          <p:cNvPr id="45" name="Text 43"/>
          <p:cNvSpPr/>
          <p:nvPr/>
        </p:nvSpPr>
        <p:spPr>
          <a:xfrm>
            <a:off x="12563475" y="5988844"/>
            <a:ext cx="2264532"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26221C"/>
                </a:solidFill>
                <a:latin typeface="Arial" pitchFamily="34" charset="0"/>
                <a:ea typeface="Arial" pitchFamily="34" charset="-122"/>
                <a:cs typeface="Arial" pitchFamily="34" charset="-120"/>
              </a:rPr>
              <a:t>101 · Helga W.</a:t>
            </a:r>
            <a:endParaRPr lang="en-US" sz="1950" dirty="0"/>
          </a:p>
        </p:txBody>
      </p:sp>
      <p:sp>
        <p:nvSpPr>
          <p:cNvPr id="46" name="Text 44"/>
          <p:cNvSpPr/>
          <p:nvPr/>
        </p:nvSpPr>
        <p:spPr>
          <a:xfrm>
            <a:off x="12563475" y="6274594"/>
            <a:ext cx="226453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Puls 72 · Atmung 16</a:t>
            </a:r>
            <a:endParaRPr lang="en-US" sz="1800" dirty="0"/>
          </a:p>
        </p:txBody>
      </p:sp>
      <p:sp>
        <p:nvSpPr>
          <p:cNvPr id="47" name="Shape 45"/>
          <p:cNvSpPr/>
          <p:nvPr/>
        </p:nvSpPr>
        <p:spPr>
          <a:xfrm>
            <a:off x="15963900" y="6055519"/>
            <a:ext cx="647700" cy="414338"/>
          </a:xfrm>
          <a:prstGeom prst="roundRect">
            <a:avLst>
              <a:gd name="adj" fmla="val 18391"/>
            </a:avLst>
          </a:prstGeom>
          <a:solidFill>
            <a:srgbClr val="E4F0E4"/>
          </a:solidFill>
          <a:ln/>
        </p:spPr>
        <p:txBody>
          <a:bodyPr/>
          <a:lstStyle/>
          <a:p>
            <a:endParaRPr lang="pl-PL"/>
          </a:p>
        </p:txBody>
      </p:sp>
      <p:sp>
        <p:nvSpPr>
          <p:cNvPr id="48" name="Text 46"/>
          <p:cNvSpPr/>
          <p:nvPr/>
        </p:nvSpPr>
        <p:spPr>
          <a:xfrm>
            <a:off x="16116300" y="6131719"/>
            <a:ext cx="419100"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OK</a:t>
            </a:r>
            <a:endParaRPr lang="en-US" sz="1800" dirty="0"/>
          </a:p>
        </p:txBody>
      </p:sp>
      <p:sp>
        <p:nvSpPr>
          <p:cNvPr id="49" name="Shape 47"/>
          <p:cNvSpPr/>
          <p:nvPr/>
        </p:nvSpPr>
        <p:spPr>
          <a:xfrm>
            <a:off x="7496175" y="7077075"/>
            <a:ext cx="4600575" cy="985838"/>
          </a:xfrm>
          <a:prstGeom prst="roundRect">
            <a:avLst>
              <a:gd name="adj" fmla="val 11594"/>
            </a:avLst>
          </a:prstGeom>
          <a:ln w="9525">
            <a:solidFill>
              <a:srgbClr val="EDE5D4"/>
            </a:solidFill>
            <a:prstDash val="solid"/>
          </a:ln>
        </p:spPr>
        <p:txBody>
          <a:bodyPr/>
          <a:lstStyle/>
          <a:p>
            <a:endParaRPr lang="pl-PL"/>
          </a:p>
        </p:txBody>
      </p:sp>
      <p:sp>
        <p:nvSpPr>
          <p:cNvPr id="50" name="Text 48"/>
          <p:cNvSpPr/>
          <p:nvPr/>
        </p:nvSpPr>
        <p:spPr>
          <a:xfrm>
            <a:off x="7772400" y="7296150"/>
            <a:ext cx="2264532"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26221C"/>
                </a:solidFill>
                <a:latin typeface="Arial" pitchFamily="34" charset="0"/>
                <a:ea typeface="Arial" pitchFamily="34" charset="-122"/>
                <a:cs typeface="Arial" pitchFamily="34" charset="-120"/>
              </a:rPr>
              <a:t>105 · Martin S.</a:t>
            </a:r>
            <a:endParaRPr lang="en-US" sz="1950" dirty="0"/>
          </a:p>
        </p:txBody>
      </p:sp>
      <p:sp>
        <p:nvSpPr>
          <p:cNvPr id="51" name="Text 49"/>
          <p:cNvSpPr/>
          <p:nvPr/>
        </p:nvSpPr>
        <p:spPr>
          <a:xfrm>
            <a:off x="7772400" y="7581900"/>
            <a:ext cx="226453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Puls 75 · Atmung 15</a:t>
            </a:r>
            <a:endParaRPr lang="en-US" sz="1800" dirty="0"/>
          </a:p>
        </p:txBody>
      </p:sp>
      <p:sp>
        <p:nvSpPr>
          <p:cNvPr id="52" name="Shape 50"/>
          <p:cNvSpPr/>
          <p:nvPr/>
        </p:nvSpPr>
        <p:spPr>
          <a:xfrm>
            <a:off x="11172825" y="7362825"/>
            <a:ext cx="647700" cy="414338"/>
          </a:xfrm>
          <a:prstGeom prst="roundRect">
            <a:avLst>
              <a:gd name="adj" fmla="val 18391"/>
            </a:avLst>
          </a:prstGeom>
          <a:solidFill>
            <a:srgbClr val="E4F0E4"/>
          </a:solidFill>
          <a:ln/>
        </p:spPr>
        <p:txBody>
          <a:bodyPr/>
          <a:lstStyle/>
          <a:p>
            <a:endParaRPr lang="pl-PL"/>
          </a:p>
        </p:txBody>
      </p:sp>
      <p:sp>
        <p:nvSpPr>
          <p:cNvPr id="53" name="Text 51"/>
          <p:cNvSpPr/>
          <p:nvPr/>
        </p:nvSpPr>
        <p:spPr>
          <a:xfrm>
            <a:off x="11325225" y="7439025"/>
            <a:ext cx="419100"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OK</a:t>
            </a:r>
            <a:endParaRPr lang="en-US" sz="1800" dirty="0"/>
          </a:p>
        </p:txBody>
      </p:sp>
      <p:sp>
        <p:nvSpPr>
          <p:cNvPr id="54" name="Shape 52"/>
          <p:cNvSpPr/>
          <p:nvPr/>
        </p:nvSpPr>
        <p:spPr>
          <a:xfrm>
            <a:off x="12287250" y="7077075"/>
            <a:ext cx="4600575" cy="985838"/>
          </a:xfrm>
          <a:prstGeom prst="roundRect">
            <a:avLst>
              <a:gd name="adj" fmla="val 11594"/>
            </a:avLst>
          </a:prstGeom>
          <a:ln w="9525">
            <a:solidFill>
              <a:srgbClr val="EDE5D4"/>
            </a:solidFill>
            <a:prstDash val="solid"/>
          </a:ln>
        </p:spPr>
        <p:txBody>
          <a:bodyPr/>
          <a:lstStyle/>
          <a:p>
            <a:endParaRPr lang="pl-PL"/>
          </a:p>
        </p:txBody>
      </p:sp>
      <p:sp>
        <p:nvSpPr>
          <p:cNvPr id="55" name="Text 53"/>
          <p:cNvSpPr/>
          <p:nvPr/>
        </p:nvSpPr>
        <p:spPr>
          <a:xfrm>
            <a:off x="12563475" y="7296150"/>
            <a:ext cx="2264532"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26221C"/>
                </a:solidFill>
                <a:latin typeface="Arial" pitchFamily="34" charset="0"/>
                <a:ea typeface="Arial" pitchFamily="34" charset="-122"/>
                <a:cs typeface="Arial" pitchFamily="34" charset="-120"/>
              </a:rPr>
              <a:t>106 · Johanna P.</a:t>
            </a:r>
            <a:endParaRPr lang="en-US" sz="1950" dirty="0"/>
          </a:p>
        </p:txBody>
      </p:sp>
      <p:sp>
        <p:nvSpPr>
          <p:cNvPr id="56" name="Text 54"/>
          <p:cNvSpPr/>
          <p:nvPr/>
        </p:nvSpPr>
        <p:spPr>
          <a:xfrm>
            <a:off x="12563475" y="7581900"/>
            <a:ext cx="226453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Puls 69 · Atmung 17</a:t>
            </a:r>
            <a:endParaRPr lang="en-US" sz="1800" dirty="0"/>
          </a:p>
        </p:txBody>
      </p:sp>
      <p:sp>
        <p:nvSpPr>
          <p:cNvPr id="57" name="Shape 55"/>
          <p:cNvSpPr/>
          <p:nvPr/>
        </p:nvSpPr>
        <p:spPr>
          <a:xfrm>
            <a:off x="15963900" y="7362825"/>
            <a:ext cx="647700" cy="414338"/>
          </a:xfrm>
          <a:prstGeom prst="roundRect">
            <a:avLst>
              <a:gd name="adj" fmla="val 18391"/>
            </a:avLst>
          </a:prstGeom>
          <a:solidFill>
            <a:srgbClr val="E4F0E4"/>
          </a:solidFill>
          <a:ln/>
        </p:spPr>
        <p:txBody>
          <a:bodyPr/>
          <a:lstStyle/>
          <a:p>
            <a:endParaRPr lang="pl-PL"/>
          </a:p>
        </p:txBody>
      </p:sp>
      <p:sp>
        <p:nvSpPr>
          <p:cNvPr id="58" name="Text 56"/>
          <p:cNvSpPr/>
          <p:nvPr/>
        </p:nvSpPr>
        <p:spPr>
          <a:xfrm>
            <a:off x="16116300" y="7439025"/>
            <a:ext cx="419100"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OK</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2689101"/>
            <a:ext cx="62865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02</a:t>
            </a:r>
            <a:endParaRPr lang="en-US" sz="1875" dirty="0"/>
          </a:p>
        </p:txBody>
      </p:sp>
      <p:sp>
        <p:nvSpPr>
          <p:cNvPr id="3" name="Text 1"/>
          <p:cNvSpPr/>
          <p:nvPr/>
        </p:nvSpPr>
        <p:spPr>
          <a:xfrm>
            <a:off x="1238250" y="3251076"/>
            <a:ext cx="5886450" cy="1403598"/>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Sturzerkennung und sofortige Alarme</a:t>
            </a:r>
            <a:endParaRPr lang="en-US" sz="4800" dirty="0"/>
          </a:p>
        </p:txBody>
      </p:sp>
      <p:sp>
        <p:nvSpPr>
          <p:cNvPr id="4" name="Text 2"/>
          <p:cNvSpPr/>
          <p:nvPr/>
        </p:nvSpPr>
        <p:spPr>
          <a:xfrm>
            <a:off x="1238250" y="5035674"/>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499741" y="5035674"/>
            <a:ext cx="5617114"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Das System gibt das Konfidenzniveau der Erkennung an - keine Fehlalarme, die das Team lähmen.</a:t>
            </a:r>
            <a:endParaRPr lang="en-US" sz="2025" dirty="0"/>
          </a:p>
        </p:txBody>
      </p:sp>
      <p:sp>
        <p:nvSpPr>
          <p:cNvPr id="6" name="Text 4"/>
          <p:cNvSpPr/>
          <p:nvPr/>
        </p:nvSpPr>
        <p:spPr>
          <a:xfrm>
            <a:off x="1238250" y="6440612"/>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499741" y="6440612"/>
            <a:ext cx="5617114"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Jede Intervention wird mit einem Fingertipp bestätigt und automatisch im Ereignisregister gespeichert.</a:t>
            </a:r>
            <a:endParaRPr lang="en-US" sz="2025" dirty="0"/>
          </a:p>
        </p:txBody>
      </p:sp>
      <p:sp>
        <p:nvSpPr>
          <p:cNvPr id="8" name="Shape 6"/>
          <p:cNvSpPr/>
          <p:nvPr/>
        </p:nvSpPr>
        <p:spPr>
          <a:xfrm>
            <a:off x="7810500" y="2431256"/>
            <a:ext cx="9239250" cy="4624388"/>
          </a:xfrm>
          <a:prstGeom prst="roundRect">
            <a:avLst>
              <a:gd name="adj" fmla="val 3708"/>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9" name="Shape 7"/>
          <p:cNvSpPr/>
          <p:nvPr/>
        </p:nvSpPr>
        <p:spPr>
          <a:xfrm>
            <a:off x="7820025" y="2440781"/>
            <a:ext cx="9220200" cy="1200150"/>
          </a:xfrm>
          <a:prstGeom prst="rect">
            <a:avLst/>
          </a:prstGeom>
          <a:solidFill>
            <a:srgbClr val="C0402B"/>
          </a:solidFill>
          <a:ln/>
        </p:spPr>
        <p:txBody>
          <a:bodyPr/>
          <a:lstStyle/>
          <a:p>
            <a:endParaRPr lang="pl-PL"/>
          </a:p>
        </p:txBody>
      </p:sp>
      <p:sp>
        <p:nvSpPr>
          <p:cNvPr id="10" name="Text 8"/>
          <p:cNvSpPr/>
          <p:nvPr/>
        </p:nvSpPr>
        <p:spPr>
          <a:xfrm>
            <a:off x="8201025" y="2707481"/>
            <a:ext cx="4916076" cy="390525"/>
          </a:xfrm>
          <a:prstGeom prst="rect">
            <a:avLst/>
          </a:prstGeom>
          <a:noFill/>
          <a:ln/>
        </p:spPr>
        <p:txBody>
          <a:bodyPr wrap="square" lIns="25400" tIns="25400" rIns="25400" bIns="25400" rtlCol="0" anchor="t">
            <a:normAutofit/>
          </a:bodyPr>
          <a:lstStyle/>
          <a:p>
            <a:pPr marL="0" indent="0" algn="l">
              <a:buNone/>
            </a:pPr>
            <a:r>
              <a:rPr lang="en-US" sz="2400" b="1" dirty="0">
                <a:solidFill>
                  <a:srgbClr val="FFFFFF"/>
                </a:solidFill>
                <a:latin typeface="Arial" pitchFamily="34" charset="0"/>
                <a:ea typeface="Arial" pitchFamily="34" charset="-122"/>
                <a:cs typeface="Arial" pitchFamily="34" charset="-120"/>
              </a:rPr>
              <a:t>Alarm: Sturz erkannt</a:t>
            </a:r>
            <a:endParaRPr lang="en-US" sz="2400" dirty="0"/>
          </a:p>
        </p:txBody>
      </p:sp>
      <p:sp>
        <p:nvSpPr>
          <p:cNvPr id="11" name="Text 9"/>
          <p:cNvSpPr/>
          <p:nvPr/>
        </p:nvSpPr>
        <p:spPr>
          <a:xfrm>
            <a:off x="8201025" y="3098006"/>
            <a:ext cx="4916076" cy="314325"/>
          </a:xfrm>
          <a:prstGeom prst="rect">
            <a:avLst/>
          </a:prstGeom>
          <a:noFill/>
          <a:ln/>
        </p:spPr>
        <p:txBody>
          <a:bodyPr wrap="square" lIns="25400" tIns="25400" rIns="25400" bIns="25400" rtlCol="0" anchor="t">
            <a:normAutofit/>
          </a:bodyPr>
          <a:lstStyle/>
          <a:p>
            <a:pPr marL="0" indent="0" algn="l">
              <a:buNone/>
            </a:pPr>
            <a:r>
              <a:rPr lang="en-US" sz="1875" dirty="0">
                <a:solidFill>
                  <a:srgbClr val="FFFFFF">
                    <a:alpha val="90000"/>
                  </a:srgbClr>
                </a:solidFill>
                <a:latin typeface="Arial" pitchFamily="34" charset="0"/>
                <a:ea typeface="Arial" pitchFamily="34" charset="-122"/>
                <a:cs typeface="Arial" pitchFamily="34" charset="-120"/>
              </a:rPr>
              <a:t>Zimmer 104 · Theodor K. · Konfidenz 87%</a:t>
            </a:r>
            <a:endParaRPr lang="en-US" sz="1875" dirty="0"/>
          </a:p>
        </p:txBody>
      </p:sp>
      <p:sp>
        <p:nvSpPr>
          <p:cNvPr id="12" name="Text 10"/>
          <p:cNvSpPr/>
          <p:nvPr/>
        </p:nvSpPr>
        <p:spPr>
          <a:xfrm>
            <a:off x="15681499" y="2897981"/>
            <a:ext cx="1053926" cy="323850"/>
          </a:xfrm>
          <a:prstGeom prst="rect">
            <a:avLst/>
          </a:prstGeom>
          <a:noFill/>
          <a:ln/>
        </p:spPr>
        <p:txBody>
          <a:bodyPr wrap="square" lIns="25400" tIns="25400" rIns="25400" bIns="25400" rtlCol="0" anchor="t">
            <a:normAutofit/>
          </a:bodyPr>
          <a:lstStyle/>
          <a:p>
            <a:pPr marL="0" indent="0" algn="l">
              <a:buNone/>
            </a:pPr>
            <a:r>
              <a:rPr lang="en-US" sz="1950" b="1" dirty="0">
                <a:solidFill>
                  <a:srgbClr val="FFFFFF"/>
                </a:solidFill>
                <a:latin typeface="Arial" pitchFamily="34" charset="0"/>
                <a:ea typeface="Arial" pitchFamily="34" charset="-122"/>
                <a:cs typeface="Arial" pitchFamily="34" charset="-120"/>
              </a:rPr>
              <a:t>08:24:11</a:t>
            </a:r>
            <a:endParaRPr lang="en-US" sz="1950" dirty="0"/>
          </a:p>
        </p:txBody>
      </p:sp>
      <p:sp>
        <p:nvSpPr>
          <p:cNvPr id="13" name="Shape 11"/>
          <p:cNvSpPr/>
          <p:nvPr/>
        </p:nvSpPr>
        <p:spPr>
          <a:xfrm>
            <a:off x="8201025" y="3983831"/>
            <a:ext cx="2418234" cy="1628775"/>
          </a:xfrm>
          <a:prstGeom prst="roundRect">
            <a:avLst>
              <a:gd name="adj" fmla="val 7018"/>
            </a:avLst>
          </a:prstGeom>
          <a:ln w="9525">
            <a:solidFill>
              <a:srgbClr val="EDE5D4"/>
            </a:solidFill>
            <a:prstDash val="solid"/>
          </a:ln>
        </p:spPr>
        <p:txBody>
          <a:bodyPr/>
          <a:lstStyle/>
          <a:p>
            <a:endParaRPr lang="pl-PL"/>
          </a:p>
        </p:txBody>
      </p:sp>
      <p:sp>
        <p:nvSpPr>
          <p:cNvPr id="14" name="Text 12"/>
          <p:cNvSpPr/>
          <p:nvPr/>
        </p:nvSpPr>
        <p:spPr>
          <a:xfrm>
            <a:off x="8477250" y="4202906"/>
            <a:ext cx="205236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Puls</a:t>
            </a:r>
            <a:endParaRPr lang="en-US" sz="1800" dirty="0"/>
          </a:p>
        </p:txBody>
      </p:sp>
      <p:sp>
        <p:nvSpPr>
          <p:cNvPr id="15" name="Text 13"/>
          <p:cNvSpPr/>
          <p:nvPr/>
        </p:nvSpPr>
        <p:spPr>
          <a:xfrm>
            <a:off x="8477250" y="4502944"/>
            <a:ext cx="2052362" cy="452438"/>
          </a:xfrm>
          <a:prstGeom prst="rect">
            <a:avLst/>
          </a:prstGeom>
          <a:noFill/>
          <a:ln/>
        </p:spPr>
        <p:txBody>
          <a:bodyPr wrap="square" lIns="25400" tIns="25400" rIns="25400" bIns="25400" rtlCol="0" anchor="t">
            <a:normAutofit/>
          </a:bodyPr>
          <a:lstStyle/>
          <a:p>
            <a:pPr marL="0" indent="0" algn="l">
              <a:buNone/>
            </a:pPr>
            <a:r>
              <a:rPr lang="en-US" sz="2850" b="1" dirty="0">
                <a:solidFill>
                  <a:srgbClr val="C0402B"/>
                </a:solidFill>
                <a:latin typeface="Arial" pitchFamily="34" charset="0"/>
                <a:ea typeface="Arial" pitchFamily="34" charset="-122"/>
                <a:cs typeface="Arial" pitchFamily="34" charset="-120"/>
              </a:rPr>
              <a:t>112 </a:t>
            </a:r>
            <a:r>
              <a:rPr lang="en-US" sz="1800" dirty="0">
                <a:solidFill>
                  <a:srgbClr val="6F6657"/>
                </a:solidFill>
                <a:latin typeface="Arial" pitchFamily="34" charset="0"/>
                <a:ea typeface="Arial" pitchFamily="34" charset="-122"/>
                <a:cs typeface="Arial" pitchFamily="34" charset="-120"/>
              </a:rPr>
              <a:t>bpm</a:t>
            </a:r>
            <a:endParaRPr lang="en-US" sz="2850" dirty="0"/>
          </a:p>
        </p:txBody>
      </p:sp>
      <p:sp>
        <p:nvSpPr>
          <p:cNvPr id="16" name="Shape 14"/>
          <p:cNvSpPr/>
          <p:nvPr/>
        </p:nvSpPr>
        <p:spPr>
          <a:xfrm>
            <a:off x="10847859" y="3983831"/>
            <a:ext cx="2418234" cy="1628775"/>
          </a:xfrm>
          <a:prstGeom prst="roundRect">
            <a:avLst>
              <a:gd name="adj" fmla="val 7018"/>
            </a:avLst>
          </a:prstGeom>
          <a:ln w="9525">
            <a:solidFill>
              <a:srgbClr val="EDE5D4"/>
            </a:solidFill>
            <a:prstDash val="solid"/>
          </a:ln>
        </p:spPr>
        <p:txBody>
          <a:bodyPr/>
          <a:lstStyle/>
          <a:p>
            <a:endParaRPr lang="pl-PL"/>
          </a:p>
        </p:txBody>
      </p:sp>
      <p:sp>
        <p:nvSpPr>
          <p:cNvPr id="17" name="Text 15"/>
          <p:cNvSpPr/>
          <p:nvPr/>
        </p:nvSpPr>
        <p:spPr>
          <a:xfrm>
            <a:off x="11124084" y="4202906"/>
            <a:ext cx="2052362"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Atmung</a:t>
            </a:r>
            <a:endParaRPr lang="en-US" sz="1800" dirty="0"/>
          </a:p>
        </p:txBody>
      </p:sp>
      <p:sp>
        <p:nvSpPr>
          <p:cNvPr id="18" name="Text 16"/>
          <p:cNvSpPr/>
          <p:nvPr/>
        </p:nvSpPr>
        <p:spPr>
          <a:xfrm>
            <a:off x="11124084" y="4502944"/>
            <a:ext cx="2052362" cy="452438"/>
          </a:xfrm>
          <a:prstGeom prst="rect">
            <a:avLst/>
          </a:prstGeom>
          <a:noFill/>
          <a:ln/>
        </p:spPr>
        <p:txBody>
          <a:bodyPr wrap="square" lIns="25400" tIns="25400" rIns="25400" bIns="25400" rtlCol="0" anchor="t">
            <a:normAutofit/>
          </a:bodyPr>
          <a:lstStyle/>
          <a:p>
            <a:pPr marL="0" indent="0" algn="l">
              <a:buNone/>
            </a:pPr>
            <a:r>
              <a:rPr lang="en-US" sz="2850" b="1" dirty="0">
                <a:solidFill>
                  <a:srgbClr val="C0402B"/>
                </a:solidFill>
                <a:latin typeface="Arial" pitchFamily="34" charset="0"/>
                <a:ea typeface="Arial" pitchFamily="34" charset="-122"/>
                <a:cs typeface="Arial" pitchFamily="34" charset="-120"/>
              </a:rPr>
              <a:t>24 </a:t>
            </a:r>
            <a:r>
              <a:rPr lang="en-US" sz="1800" dirty="0">
                <a:solidFill>
                  <a:srgbClr val="6F6657"/>
                </a:solidFill>
                <a:latin typeface="Arial" pitchFamily="34" charset="0"/>
                <a:ea typeface="Arial" pitchFamily="34" charset="-122"/>
                <a:cs typeface="Arial" pitchFamily="34" charset="-120"/>
              </a:rPr>
              <a:t>/min</a:t>
            </a:r>
            <a:endParaRPr lang="en-US" sz="2850" dirty="0"/>
          </a:p>
        </p:txBody>
      </p:sp>
      <p:sp>
        <p:nvSpPr>
          <p:cNvPr id="19" name="Shape 17"/>
          <p:cNvSpPr/>
          <p:nvPr/>
        </p:nvSpPr>
        <p:spPr>
          <a:xfrm>
            <a:off x="13494693" y="3983831"/>
            <a:ext cx="3164532" cy="1628775"/>
          </a:xfrm>
          <a:prstGeom prst="roundRect">
            <a:avLst>
              <a:gd name="adj" fmla="val 7018"/>
            </a:avLst>
          </a:prstGeom>
          <a:ln w="9525">
            <a:solidFill>
              <a:srgbClr val="EDE5D4"/>
            </a:solidFill>
            <a:prstDash val="solid"/>
          </a:ln>
        </p:spPr>
        <p:txBody>
          <a:bodyPr/>
          <a:lstStyle/>
          <a:p>
            <a:endParaRPr lang="pl-PL"/>
          </a:p>
        </p:txBody>
      </p:sp>
      <p:sp>
        <p:nvSpPr>
          <p:cNvPr id="20" name="Text 18"/>
          <p:cNvSpPr/>
          <p:nvPr/>
        </p:nvSpPr>
        <p:spPr>
          <a:xfrm>
            <a:off x="13770918" y="4202906"/>
            <a:ext cx="2873291"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Notfallkontakt</a:t>
            </a:r>
            <a:endParaRPr lang="en-US" sz="1800" dirty="0"/>
          </a:p>
        </p:txBody>
      </p:sp>
      <p:sp>
        <p:nvSpPr>
          <p:cNvPr id="21" name="Text 19"/>
          <p:cNvSpPr/>
          <p:nvPr/>
        </p:nvSpPr>
        <p:spPr>
          <a:xfrm>
            <a:off x="13770918" y="4502944"/>
            <a:ext cx="2690445" cy="628650"/>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Anna Krause (Tochter)</a:t>
            </a:r>
            <a:endParaRPr lang="en-US" sz="2025" dirty="0"/>
          </a:p>
        </p:txBody>
      </p:sp>
      <p:sp>
        <p:nvSpPr>
          <p:cNvPr id="22" name="Text 20"/>
          <p:cNvSpPr/>
          <p:nvPr/>
        </p:nvSpPr>
        <p:spPr>
          <a:xfrm>
            <a:off x="13770918" y="5131594"/>
            <a:ext cx="2873291"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+49 170 100 200</a:t>
            </a:r>
            <a:endParaRPr lang="en-US" sz="1800" dirty="0"/>
          </a:p>
        </p:txBody>
      </p:sp>
      <p:sp>
        <p:nvSpPr>
          <p:cNvPr id="23" name="Shape 21"/>
          <p:cNvSpPr/>
          <p:nvPr/>
        </p:nvSpPr>
        <p:spPr>
          <a:xfrm>
            <a:off x="8201025" y="5898356"/>
            <a:ext cx="5200650" cy="804863"/>
          </a:xfrm>
          <a:prstGeom prst="roundRect">
            <a:avLst>
              <a:gd name="adj" fmla="val 14201"/>
            </a:avLst>
          </a:prstGeom>
          <a:solidFill>
            <a:srgbClr val="1F3B33"/>
          </a:solidFill>
          <a:ln/>
        </p:spPr>
        <p:txBody>
          <a:bodyPr/>
          <a:lstStyle/>
          <a:p>
            <a:endParaRPr lang="pl-PL"/>
          </a:p>
        </p:txBody>
      </p:sp>
      <p:sp>
        <p:nvSpPr>
          <p:cNvPr id="24" name="Text 22"/>
          <p:cNvSpPr/>
          <p:nvPr/>
        </p:nvSpPr>
        <p:spPr>
          <a:xfrm>
            <a:off x="8351615" y="6126956"/>
            <a:ext cx="4899470" cy="385763"/>
          </a:xfrm>
          <a:prstGeom prst="rect">
            <a:avLst/>
          </a:prstGeom>
          <a:noFill/>
          <a:ln/>
        </p:spPr>
        <p:txBody>
          <a:bodyPr wrap="square" lIns="25400" tIns="25400" rIns="25400" bIns="25400" rtlCol="0" anchor="t">
            <a:normAutofit/>
          </a:bodyPr>
          <a:lstStyle/>
          <a:p>
            <a:pPr marL="0" indent="0" algn="ctr">
              <a:buNone/>
            </a:pPr>
            <a:r>
              <a:rPr lang="en-US" sz="2100" b="1" dirty="0">
                <a:solidFill>
                  <a:srgbClr val="F7EFE3"/>
                </a:solidFill>
                <a:latin typeface="Arial" pitchFamily="34" charset="0"/>
                <a:ea typeface="Arial" pitchFamily="34" charset="-122"/>
                <a:cs typeface="Arial" pitchFamily="34" charset="-120"/>
              </a:rPr>
              <a:t>Intervention bestätigen</a:t>
            </a:r>
            <a:endParaRPr lang="en-US" sz="2100" dirty="0"/>
          </a:p>
        </p:txBody>
      </p:sp>
      <p:sp>
        <p:nvSpPr>
          <p:cNvPr id="25" name="Shape 23"/>
          <p:cNvSpPr/>
          <p:nvPr/>
        </p:nvSpPr>
        <p:spPr>
          <a:xfrm>
            <a:off x="13611225" y="5898356"/>
            <a:ext cx="3048000" cy="804863"/>
          </a:xfrm>
          <a:prstGeom prst="roundRect">
            <a:avLst>
              <a:gd name="adj" fmla="val 14201"/>
            </a:avLst>
          </a:prstGeom>
          <a:ln w="19050">
            <a:solidFill>
              <a:srgbClr val="1F3B33"/>
            </a:solidFill>
            <a:prstDash val="solid"/>
          </a:ln>
        </p:spPr>
        <p:txBody>
          <a:bodyPr/>
          <a:lstStyle/>
          <a:p>
            <a:endParaRPr lang="pl-PL"/>
          </a:p>
        </p:txBody>
      </p:sp>
      <p:sp>
        <p:nvSpPr>
          <p:cNvPr id="26" name="Text 24"/>
          <p:cNvSpPr/>
          <p:nvPr/>
        </p:nvSpPr>
        <p:spPr>
          <a:xfrm>
            <a:off x="13813155" y="6146006"/>
            <a:ext cx="2644140" cy="347663"/>
          </a:xfrm>
          <a:prstGeom prst="rect">
            <a:avLst/>
          </a:prstGeom>
          <a:noFill/>
          <a:ln/>
        </p:spPr>
        <p:txBody>
          <a:bodyPr wrap="square" lIns="25400" tIns="25400" rIns="25400" bIns="25400" rtlCol="0" anchor="t">
            <a:normAutofit/>
          </a:bodyPr>
          <a:lstStyle/>
          <a:p>
            <a:pPr marL="0" indent="0" algn="ctr">
              <a:buNone/>
            </a:pPr>
            <a:r>
              <a:rPr lang="en-US" sz="2100" b="1" dirty="0">
                <a:solidFill>
                  <a:srgbClr val="1F3B33"/>
                </a:solidFill>
                <a:latin typeface="Arial" pitchFamily="34" charset="0"/>
                <a:ea typeface="Arial" pitchFamily="34" charset="-122"/>
                <a:cs typeface="Arial" pitchFamily="34" charset="-120"/>
              </a:rPr>
              <a:t>Profil ansehen</a:t>
            </a:r>
            <a:endParaRPr lang="en-US" sz="2100" dirty="0"/>
          </a:p>
        </p:txBody>
      </p:sp>
      <p:sp>
        <p:nvSpPr>
          <p:cNvPr id="27" name="Text 25"/>
          <p:cNvSpPr/>
          <p:nvPr/>
        </p:nvSpPr>
        <p:spPr>
          <a:xfrm>
            <a:off x="7671911" y="7303294"/>
            <a:ext cx="9516428" cy="590550"/>
          </a:xfrm>
          <a:prstGeom prst="rect">
            <a:avLst/>
          </a:prstGeom>
          <a:noFill/>
          <a:ln/>
        </p:spPr>
        <p:txBody>
          <a:bodyPr wrap="square" lIns="25400" tIns="25400" rIns="25400" bIns="25400" rtlCol="0" anchor="t">
            <a:normAutofit/>
          </a:bodyPr>
          <a:lstStyle/>
          <a:p>
            <a:pPr marL="0" indent="0" algn="ctr">
              <a:buNone/>
            </a:pPr>
            <a:r>
              <a:rPr lang="en-US" sz="1875" dirty="0">
                <a:solidFill>
                  <a:srgbClr val="6F6657"/>
                </a:solidFill>
                <a:latin typeface="Arial" pitchFamily="34" charset="0"/>
                <a:ea typeface="Arial" pitchFamily="34" charset="-122"/>
                <a:cs typeface="Arial" pitchFamily="34" charset="-120"/>
              </a:rPr>
              <a:t>Benachrichtigung an 3 Telefone und den Dienstzimmer-Bildschirm gesendet · 1,8 s nach Erkennung</a:t>
            </a:r>
            <a:endParaRPr lang="en-US" sz="187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2565276"/>
            <a:ext cx="62865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03</a:t>
            </a:r>
            <a:endParaRPr lang="en-US" sz="1875" dirty="0"/>
          </a:p>
        </p:txBody>
      </p:sp>
      <p:sp>
        <p:nvSpPr>
          <p:cNvPr id="3" name="Text 1"/>
          <p:cNvSpPr/>
          <p:nvPr/>
        </p:nvSpPr>
        <p:spPr>
          <a:xfrm>
            <a:off x="1238250" y="3127251"/>
            <a:ext cx="5886450" cy="1403598"/>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Sichere Medikamentenverwaltung</a:t>
            </a:r>
            <a:endParaRPr lang="en-US" sz="4800" dirty="0"/>
          </a:p>
        </p:txBody>
      </p:sp>
      <p:sp>
        <p:nvSpPr>
          <p:cNvPr id="4" name="Text 2"/>
          <p:cNvSpPr/>
          <p:nvPr/>
        </p:nvSpPr>
        <p:spPr>
          <a:xfrm>
            <a:off x="1238250" y="4911849"/>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499741" y="4911849"/>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Tagesliste der Dosen mit Uhrzeiten und Dosierung.</a:t>
            </a:r>
            <a:endParaRPr lang="en-US" sz="2025" dirty="0"/>
          </a:p>
        </p:txBody>
      </p:sp>
      <p:sp>
        <p:nvSpPr>
          <p:cNvPr id="6" name="Text 4"/>
          <p:cNvSpPr/>
          <p:nvPr/>
        </p:nvSpPr>
        <p:spPr>
          <a:xfrm>
            <a:off x="1238250" y="5931024"/>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499741" y="5931024"/>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Bestätigung der Gabe mit Uhrzeit und Name der Pflegekraft.</a:t>
            </a:r>
            <a:endParaRPr lang="en-US" sz="2025" dirty="0"/>
          </a:p>
        </p:txBody>
      </p:sp>
      <p:sp>
        <p:nvSpPr>
          <p:cNvPr id="8" name="Text 6"/>
          <p:cNvSpPr/>
          <p:nvPr/>
        </p:nvSpPr>
        <p:spPr>
          <a:xfrm>
            <a:off x="1238250" y="6950199"/>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9" name="Text 7"/>
          <p:cNvSpPr/>
          <p:nvPr/>
        </p:nvSpPr>
        <p:spPr>
          <a:xfrm>
            <a:off x="1499741" y="6950199"/>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Auslassungen und Verzögerungen sofort sichtbar.</a:t>
            </a:r>
            <a:endParaRPr lang="en-US" sz="2025" dirty="0"/>
          </a:p>
        </p:txBody>
      </p:sp>
      <p:sp>
        <p:nvSpPr>
          <p:cNvPr id="10" name="Shape 8"/>
          <p:cNvSpPr/>
          <p:nvPr/>
        </p:nvSpPr>
        <p:spPr>
          <a:xfrm>
            <a:off x="7810500" y="2526506"/>
            <a:ext cx="9239250" cy="5233988"/>
          </a:xfrm>
          <a:prstGeom prst="roundRect">
            <a:avLst>
              <a:gd name="adj" fmla="val 3276"/>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11" name="Shape 9"/>
          <p:cNvSpPr/>
          <p:nvPr/>
        </p:nvSpPr>
        <p:spPr>
          <a:xfrm>
            <a:off x="7820025" y="2536031"/>
            <a:ext cx="9220200" cy="823913"/>
          </a:xfrm>
          <a:prstGeom prst="rect">
            <a:avLst/>
          </a:prstGeom>
          <a:solidFill>
            <a:srgbClr val="F6F0E3"/>
          </a:solidFill>
          <a:ln/>
        </p:spPr>
        <p:txBody>
          <a:bodyPr/>
          <a:lstStyle/>
          <a:p>
            <a:endParaRPr lang="pl-PL"/>
          </a:p>
        </p:txBody>
      </p:sp>
      <p:sp>
        <p:nvSpPr>
          <p:cNvPr id="12" name="Shape 10"/>
          <p:cNvSpPr/>
          <p:nvPr/>
        </p:nvSpPr>
        <p:spPr>
          <a:xfrm>
            <a:off x="7820025" y="3350419"/>
            <a:ext cx="9220200" cy="9525"/>
          </a:xfrm>
          <a:prstGeom prst="rect">
            <a:avLst/>
          </a:prstGeom>
          <a:solidFill>
            <a:srgbClr val="EDE5D4"/>
          </a:solidFill>
          <a:ln/>
        </p:spPr>
        <p:txBody>
          <a:bodyPr/>
          <a:lstStyle/>
          <a:p>
            <a:endParaRPr lang="pl-PL"/>
          </a:p>
        </p:txBody>
      </p:sp>
      <p:sp>
        <p:nvSpPr>
          <p:cNvPr id="13" name="Text 11"/>
          <p:cNvSpPr/>
          <p:nvPr/>
        </p:nvSpPr>
        <p:spPr>
          <a:xfrm>
            <a:off x="8162925" y="2783681"/>
            <a:ext cx="2819839"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26221C"/>
                </a:solidFill>
                <a:latin typeface="Arial" pitchFamily="34" charset="0"/>
                <a:ea typeface="Arial" pitchFamily="34" charset="-122"/>
                <a:cs typeface="Arial" pitchFamily="34" charset="-120"/>
              </a:rPr>
              <a:t>Medikamente heute</a:t>
            </a:r>
            <a:endParaRPr lang="en-US" sz="2175" dirty="0"/>
          </a:p>
        </p:txBody>
      </p:sp>
      <p:sp>
        <p:nvSpPr>
          <p:cNvPr id="14" name="Text 12"/>
          <p:cNvSpPr/>
          <p:nvPr/>
        </p:nvSpPr>
        <p:spPr>
          <a:xfrm>
            <a:off x="13970496" y="2805113"/>
            <a:ext cx="2999512"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12 / 18 Dosen verabreicht</a:t>
            </a:r>
            <a:endParaRPr lang="en-US" sz="1875" dirty="0"/>
          </a:p>
        </p:txBody>
      </p:sp>
      <p:sp>
        <p:nvSpPr>
          <p:cNvPr id="15" name="Shape 13"/>
          <p:cNvSpPr/>
          <p:nvPr/>
        </p:nvSpPr>
        <p:spPr>
          <a:xfrm>
            <a:off x="7820025" y="4450556"/>
            <a:ext cx="9220200" cy="9525"/>
          </a:xfrm>
          <a:prstGeom prst="rect">
            <a:avLst/>
          </a:prstGeom>
          <a:solidFill>
            <a:srgbClr val="EDE5D4"/>
          </a:solidFill>
          <a:ln/>
        </p:spPr>
        <p:txBody>
          <a:bodyPr/>
          <a:lstStyle/>
          <a:p>
            <a:endParaRPr lang="pl-PL"/>
          </a:p>
        </p:txBody>
      </p:sp>
      <p:sp>
        <p:nvSpPr>
          <p:cNvPr id="16" name="Text 14"/>
          <p:cNvSpPr/>
          <p:nvPr/>
        </p:nvSpPr>
        <p:spPr>
          <a:xfrm>
            <a:off x="8162925" y="3607594"/>
            <a:ext cx="3767398" cy="333375"/>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101 · Helga W. - Metformin</a:t>
            </a:r>
            <a:endParaRPr lang="en-US" sz="2025" dirty="0"/>
          </a:p>
        </p:txBody>
      </p:sp>
      <p:sp>
        <p:nvSpPr>
          <p:cNvPr id="17" name="Text 15"/>
          <p:cNvSpPr/>
          <p:nvPr/>
        </p:nvSpPr>
        <p:spPr>
          <a:xfrm>
            <a:off x="8162925" y="3940969"/>
            <a:ext cx="3767398"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500 mg · 2× täglich · 08:00, 20:00</a:t>
            </a:r>
            <a:endParaRPr lang="en-US" sz="1800" dirty="0"/>
          </a:p>
        </p:txBody>
      </p:sp>
      <p:sp>
        <p:nvSpPr>
          <p:cNvPr id="18" name="Text 16"/>
          <p:cNvSpPr/>
          <p:nvPr/>
        </p:nvSpPr>
        <p:spPr>
          <a:xfrm>
            <a:off x="14816138" y="3619500"/>
            <a:ext cx="2069306" cy="309563"/>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 08:05 · Anna K.</a:t>
            </a:r>
            <a:endParaRPr lang="en-US" sz="1800" dirty="0"/>
          </a:p>
        </p:txBody>
      </p:sp>
      <p:sp>
        <p:nvSpPr>
          <p:cNvPr id="19" name="Text 17"/>
          <p:cNvSpPr/>
          <p:nvPr/>
        </p:nvSpPr>
        <p:spPr>
          <a:xfrm>
            <a:off x="14740012" y="3929063"/>
            <a:ext cx="2153044"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20:00 - ausstehend</a:t>
            </a:r>
            <a:endParaRPr lang="en-US" sz="1800" dirty="0"/>
          </a:p>
        </p:txBody>
      </p:sp>
      <p:sp>
        <p:nvSpPr>
          <p:cNvPr id="20" name="Shape 18"/>
          <p:cNvSpPr/>
          <p:nvPr/>
        </p:nvSpPr>
        <p:spPr>
          <a:xfrm>
            <a:off x="7820025" y="5550694"/>
            <a:ext cx="9220200" cy="9525"/>
          </a:xfrm>
          <a:prstGeom prst="rect">
            <a:avLst/>
          </a:prstGeom>
          <a:solidFill>
            <a:srgbClr val="EDE5D4"/>
          </a:solidFill>
          <a:ln/>
        </p:spPr>
        <p:txBody>
          <a:bodyPr/>
          <a:lstStyle/>
          <a:p>
            <a:endParaRPr lang="pl-PL"/>
          </a:p>
        </p:txBody>
      </p:sp>
      <p:sp>
        <p:nvSpPr>
          <p:cNvPr id="21" name="Text 19"/>
          <p:cNvSpPr/>
          <p:nvPr/>
        </p:nvSpPr>
        <p:spPr>
          <a:xfrm>
            <a:off x="8162925" y="4707731"/>
            <a:ext cx="2858557" cy="333375"/>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102 · Sofia L. - ASS</a:t>
            </a:r>
            <a:endParaRPr lang="en-US" sz="2025" dirty="0"/>
          </a:p>
        </p:txBody>
      </p:sp>
      <p:sp>
        <p:nvSpPr>
          <p:cNvPr id="22" name="Text 20"/>
          <p:cNvSpPr/>
          <p:nvPr/>
        </p:nvSpPr>
        <p:spPr>
          <a:xfrm>
            <a:off x="8162925" y="5041106"/>
            <a:ext cx="2858557"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75 mg · 1× täglich · 08:00</a:t>
            </a:r>
            <a:endParaRPr lang="en-US" sz="1800" dirty="0"/>
          </a:p>
        </p:txBody>
      </p:sp>
      <p:sp>
        <p:nvSpPr>
          <p:cNvPr id="23" name="Text 21"/>
          <p:cNvSpPr/>
          <p:nvPr/>
        </p:nvSpPr>
        <p:spPr>
          <a:xfrm>
            <a:off x="14816138" y="4869656"/>
            <a:ext cx="2069306" cy="309563"/>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 08:10 · Anna K.</a:t>
            </a:r>
            <a:endParaRPr lang="en-US" sz="1800" dirty="0"/>
          </a:p>
        </p:txBody>
      </p:sp>
      <p:sp>
        <p:nvSpPr>
          <p:cNvPr id="24" name="Shape 22"/>
          <p:cNvSpPr/>
          <p:nvPr/>
        </p:nvSpPr>
        <p:spPr>
          <a:xfrm>
            <a:off x="7820025" y="5560219"/>
            <a:ext cx="9220200" cy="1100138"/>
          </a:xfrm>
          <a:prstGeom prst="rect">
            <a:avLst/>
          </a:prstGeom>
          <a:solidFill>
            <a:srgbClr val="FBF3E2"/>
          </a:solidFill>
          <a:ln/>
        </p:spPr>
        <p:txBody>
          <a:bodyPr/>
          <a:lstStyle/>
          <a:p>
            <a:endParaRPr lang="pl-PL"/>
          </a:p>
        </p:txBody>
      </p:sp>
      <p:sp>
        <p:nvSpPr>
          <p:cNvPr id="25" name="Shape 23"/>
          <p:cNvSpPr/>
          <p:nvPr/>
        </p:nvSpPr>
        <p:spPr>
          <a:xfrm>
            <a:off x="7820025" y="6650831"/>
            <a:ext cx="9220200" cy="9525"/>
          </a:xfrm>
          <a:prstGeom prst="rect">
            <a:avLst/>
          </a:prstGeom>
          <a:solidFill>
            <a:srgbClr val="EDE5D4"/>
          </a:solidFill>
          <a:ln/>
        </p:spPr>
        <p:txBody>
          <a:bodyPr/>
          <a:lstStyle/>
          <a:p>
            <a:endParaRPr lang="pl-PL"/>
          </a:p>
        </p:txBody>
      </p:sp>
      <p:sp>
        <p:nvSpPr>
          <p:cNvPr id="26" name="Text 24"/>
          <p:cNvSpPr/>
          <p:nvPr/>
        </p:nvSpPr>
        <p:spPr>
          <a:xfrm>
            <a:off x="8162925" y="5807869"/>
            <a:ext cx="3599594" cy="333375"/>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104 · Theodor K. - Ramipril</a:t>
            </a:r>
            <a:endParaRPr lang="en-US" sz="2025" dirty="0"/>
          </a:p>
        </p:txBody>
      </p:sp>
      <p:sp>
        <p:nvSpPr>
          <p:cNvPr id="27" name="Text 25"/>
          <p:cNvSpPr/>
          <p:nvPr/>
        </p:nvSpPr>
        <p:spPr>
          <a:xfrm>
            <a:off x="8162925" y="6141244"/>
            <a:ext cx="3599594"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5 mg · 1× täglich · 08:00</a:t>
            </a:r>
            <a:endParaRPr lang="en-US" sz="1800" dirty="0"/>
          </a:p>
        </p:txBody>
      </p:sp>
      <p:sp>
        <p:nvSpPr>
          <p:cNvPr id="28" name="Shape 26"/>
          <p:cNvSpPr/>
          <p:nvPr/>
        </p:nvSpPr>
        <p:spPr>
          <a:xfrm>
            <a:off x="14562981" y="5898356"/>
            <a:ext cx="2134344" cy="414338"/>
          </a:xfrm>
          <a:prstGeom prst="roundRect">
            <a:avLst>
              <a:gd name="adj" fmla="val 18391"/>
            </a:avLst>
          </a:prstGeom>
          <a:solidFill>
            <a:srgbClr val="B07A1E"/>
          </a:solidFill>
          <a:ln/>
        </p:spPr>
        <p:txBody>
          <a:bodyPr/>
          <a:lstStyle/>
          <a:p>
            <a:endParaRPr lang="pl-PL"/>
          </a:p>
        </p:txBody>
      </p:sp>
      <p:sp>
        <p:nvSpPr>
          <p:cNvPr id="29" name="Text 27"/>
          <p:cNvSpPr/>
          <p:nvPr/>
        </p:nvSpPr>
        <p:spPr>
          <a:xfrm>
            <a:off x="14734431" y="5974556"/>
            <a:ext cx="1867644" cy="300038"/>
          </a:xfrm>
          <a:prstGeom prst="rect">
            <a:avLst/>
          </a:prstGeom>
          <a:noFill/>
          <a:ln/>
        </p:spPr>
        <p:txBody>
          <a:bodyPr wrap="square" lIns="25400" tIns="25400" rIns="25400" bIns="25400" rtlCol="0" anchor="t">
            <a:normAutofit/>
          </a:bodyPr>
          <a:lstStyle/>
          <a:p>
            <a:pPr marL="0" indent="0" algn="l">
              <a:buNone/>
            </a:pPr>
            <a:r>
              <a:rPr lang="en-US" sz="1800" b="1" dirty="0">
                <a:solidFill>
                  <a:srgbClr val="FFFFFF"/>
                </a:solidFill>
                <a:latin typeface="Arial" pitchFamily="34" charset="0"/>
                <a:ea typeface="Arial" pitchFamily="34" charset="-122"/>
                <a:cs typeface="Arial" pitchFamily="34" charset="-120"/>
              </a:rPr>
              <a:t>40 Min verspätet</a:t>
            </a:r>
            <a:endParaRPr lang="en-US" sz="1800" dirty="0"/>
          </a:p>
        </p:txBody>
      </p:sp>
      <p:sp>
        <p:nvSpPr>
          <p:cNvPr id="30" name="Text 28"/>
          <p:cNvSpPr/>
          <p:nvPr/>
        </p:nvSpPr>
        <p:spPr>
          <a:xfrm>
            <a:off x="8162925" y="6908006"/>
            <a:ext cx="4223660" cy="333375"/>
          </a:xfrm>
          <a:prstGeom prst="rect">
            <a:avLst/>
          </a:prstGeom>
          <a:noFill/>
          <a:ln/>
        </p:spPr>
        <p:txBody>
          <a:bodyPr wrap="square" lIns="25400" tIns="25400" rIns="25400" bIns="25400" rtlCol="0" anchor="t">
            <a:normAutofit/>
          </a:bodyPr>
          <a:lstStyle/>
          <a:p>
            <a:pPr marL="0" indent="0" algn="l">
              <a:buNone/>
            </a:pPr>
            <a:r>
              <a:rPr lang="en-US" sz="2025" b="1" dirty="0">
                <a:solidFill>
                  <a:srgbClr val="26221C"/>
                </a:solidFill>
                <a:latin typeface="Arial" pitchFamily="34" charset="0"/>
                <a:ea typeface="Arial" pitchFamily="34" charset="-122"/>
                <a:cs typeface="Arial" pitchFamily="34" charset="-120"/>
              </a:rPr>
              <a:t>106 · Johanna P. - Levothyroxin</a:t>
            </a:r>
            <a:endParaRPr lang="en-US" sz="2025" dirty="0"/>
          </a:p>
        </p:txBody>
      </p:sp>
      <p:sp>
        <p:nvSpPr>
          <p:cNvPr id="31" name="Text 29"/>
          <p:cNvSpPr/>
          <p:nvPr/>
        </p:nvSpPr>
        <p:spPr>
          <a:xfrm>
            <a:off x="8162925" y="7241381"/>
            <a:ext cx="4223660" cy="300038"/>
          </a:xfrm>
          <a:prstGeom prst="rect">
            <a:avLst/>
          </a:prstGeom>
          <a:noFill/>
          <a:ln/>
        </p:spPr>
        <p:txBody>
          <a:bodyPr wrap="square" lIns="25400" tIns="25400" rIns="25400" bIns="25400" rtlCol="0" anchor="t">
            <a:normAutofit/>
          </a:bodyPr>
          <a:lstStyle/>
          <a:p>
            <a:pPr marL="0" indent="0" algn="l">
              <a:buNone/>
            </a:pPr>
            <a:r>
              <a:rPr lang="en-US" sz="1800" dirty="0">
                <a:solidFill>
                  <a:srgbClr val="6F6657"/>
                </a:solidFill>
                <a:latin typeface="Arial" pitchFamily="34" charset="0"/>
                <a:ea typeface="Arial" pitchFamily="34" charset="-122"/>
                <a:cs typeface="Arial" pitchFamily="34" charset="-120"/>
              </a:rPr>
              <a:t>50 µg · 1× täglich · 07:30</a:t>
            </a:r>
            <a:endParaRPr lang="en-US" sz="1800" dirty="0"/>
          </a:p>
        </p:txBody>
      </p:sp>
      <p:sp>
        <p:nvSpPr>
          <p:cNvPr id="32" name="Text 30"/>
          <p:cNvSpPr/>
          <p:nvPr/>
        </p:nvSpPr>
        <p:spPr>
          <a:xfrm>
            <a:off x="14629507" y="7069931"/>
            <a:ext cx="2274600" cy="309563"/>
          </a:xfrm>
          <a:prstGeom prst="rect">
            <a:avLst/>
          </a:prstGeom>
          <a:noFill/>
          <a:ln/>
        </p:spPr>
        <p:txBody>
          <a:bodyPr wrap="square" lIns="25400" tIns="25400" rIns="25400" bIns="25400" rtlCol="0" anchor="t">
            <a:normAutofit/>
          </a:bodyPr>
          <a:lstStyle/>
          <a:p>
            <a:pPr marL="0" indent="0" algn="l">
              <a:buNone/>
            </a:pPr>
            <a:r>
              <a:rPr lang="en-US" sz="1800" b="1" dirty="0">
                <a:solidFill>
                  <a:srgbClr val="2C6E49"/>
                </a:solidFill>
                <a:latin typeface="Arial" pitchFamily="34" charset="0"/>
                <a:ea typeface="Arial" pitchFamily="34" charset="-122"/>
                <a:cs typeface="Arial" pitchFamily="34" charset="-120"/>
              </a:rPr>
              <a:t>✓ 07:32 · Markus 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047750" y="2689101"/>
            <a:ext cx="565785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04</a:t>
            </a:r>
            <a:endParaRPr lang="en-US" sz="1875" dirty="0"/>
          </a:p>
        </p:txBody>
      </p:sp>
      <p:sp>
        <p:nvSpPr>
          <p:cNvPr id="3" name="Text 1"/>
          <p:cNvSpPr/>
          <p:nvPr/>
        </p:nvSpPr>
        <p:spPr>
          <a:xfrm>
            <a:off x="1047750" y="3251076"/>
            <a:ext cx="5297805" cy="1403598"/>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Dienstplan ohne Chaos</a:t>
            </a:r>
            <a:endParaRPr lang="en-US" sz="4800" dirty="0"/>
          </a:p>
        </p:txBody>
      </p:sp>
      <p:sp>
        <p:nvSpPr>
          <p:cNvPr id="4" name="Text 2"/>
          <p:cNvSpPr/>
          <p:nvPr/>
        </p:nvSpPr>
        <p:spPr>
          <a:xfrm>
            <a:off x="1047750" y="5035674"/>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309241" y="5035674"/>
            <a:ext cx="5028469"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Die ganze Woche auf einem Bildschirm - Früh-, Spät- und Nachtschicht mit zugewiesener Besetzung.</a:t>
            </a:r>
            <a:endParaRPr lang="en-US" sz="2025" dirty="0"/>
          </a:p>
        </p:txBody>
      </p:sp>
      <p:sp>
        <p:nvSpPr>
          <p:cNvPr id="6" name="Text 4"/>
          <p:cNvSpPr/>
          <p:nvPr/>
        </p:nvSpPr>
        <p:spPr>
          <a:xfrm>
            <a:off x="1047750" y="6440612"/>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309241" y="6440612"/>
            <a:ext cx="5028469"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Lücken im Dienstplan werden hervorgehoben, bevor sie zum Problem werden.</a:t>
            </a:r>
            <a:endParaRPr lang="en-US" sz="2025" dirty="0"/>
          </a:p>
        </p:txBody>
      </p:sp>
      <p:sp>
        <p:nvSpPr>
          <p:cNvPr id="8" name="Shape 6"/>
          <p:cNvSpPr/>
          <p:nvPr/>
        </p:nvSpPr>
        <p:spPr>
          <a:xfrm>
            <a:off x="7048500" y="2857500"/>
            <a:ext cx="10191750" cy="4572000"/>
          </a:xfrm>
          <a:prstGeom prst="roundRect">
            <a:avLst>
              <a:gd name="adj" fmla="val 3750"/>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9" name="Shape 7"/>
          <p:cNvSpPr/>
          <p:nvPr/>
        </p:nvSpPr>
        <p:spPr>
          <a:xfrm>
            <a:off x="7058025" y="2867025"/>
            <a:ext cx="10172700" cy="823913"/>
          </a:xfrm>
          <a:prstGeom prst="rect">
            <a:avLst/>
          </a:prstGeom>
          <a:solidFill>
            <a:srgbClr val="F6F0E3"/>
          </a:solidFill>
          <a:ln/>
        </p:spPr>
        <p:txBody>
          <a:bodyPr/>
          <a:lstStyle/>
          <a:p>
            <a:endParaRPr lang="pl-PL"/>
          </a:p>
        </p:txBody>
      </p:sp>
      <p:sp>
        <p:nvSpPr>
          <p:cNvPr id="10" name="Shape 8"/>
          <p:cNvSpPr/>
          <p:nvPr/>
        </p:nvSpPr>
        <p:spPr>
          <a:xfrm>
            <a:off x="7058025" y="3681413"/>
            <a:ext cx="10172700" cy="9525"/>
          </a:xfrm>
          <a:prstGeom prst="rect">
            <a:avLst/>
          </a:prstGeom>
          <a:solidFill>
            <a:srgbClr val="EDE5D4"/>
          </a:solidFill>
          <a:ln/>
        </p:spPr>
        <p:txBody>
          <a:bodyPr/>
          <a:lstStyle/>
          <a:p>
            <a:endParaRPr lang="pl-PL"/>
          </a:p>
        </p:txBody>
      </p:sp>
      <p:sp>
        <p:nvSpPr>
          <p:cNvPr id="11" name="Text 9"/>
          <p:cNvSpPr/>
          <p:nvPr/>
        </p:nvSpPr>
        <p:spPr>
          <a:xfrm>
            <a:off x="7400925" y="3114675"/>
            <a:ext cx="4029745"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26221C"/>
                </a:solidFill>
                <a:latin typeface="Arial" pitchFamily="34" charset="0"/>
                <a:ea typeface="Arial" pitchFamily="34" charset="-122"/>
                <a:cs typeface="Arial" pitchFamily="34" charset="-120"/>
              </a:rPr>
              <a:t>Dienstplan - aktuelle Woche</a:t>
            </a:r>
            <a:endParaRPr lang="en-US" sz="2175" dirty="0"/>
          </a:p>
        </p:txBody>
      </p:sp>
      <p:sp>
        <p:nvSpPr>
          <p:cNvPr id="12" name="Text 10"/>
          <p:cNvSpPr/>
          <p:nvPr/>
        </p:nvSpPr>
        <p:spPr>
          <a:xfrm>
            <a:off x="15590341" y="3136106"/>
            <a:ext cx="1427232"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17.–23. Juni</a:t>
            </a:r>
            <a:endParaRPr lang="en-US" sz="1875" dirty="0"/>
          </a:p>
        </p:txBody>
      </p:sp>
      <p:sp>
        <p:nvSpPr>
          <p:cNvPr id="13" name="Shape 11"/>
          <p:cNvSpPr/>
          <p:nvPr/>
        </p:nvSpPr>
        <p:spPr>
          <a:xfrm>
            <a:off x="7058025" y="4333875"/>
            <a:ext cx="2095500" cy="9525"/>
          </a:xfrm>
          <a:prstGeom prst="rect">
            <a:avLst/>
          </a:prstGeom>
          <a:solidFill>
            <a:srgbClr val="EDE5D4"/>
          </a:solidFill>
          <a:ln/>
        </p:spPr>
        <p:txBody>
          <a:bodyPr/>
          <a:lstStyle/>
          <a:p>
            <a:endParaRPr lang="pl-PL"/>
          </a:p>
        </p:txBody>
      </p:sp>
      <p:sp>
        <p:nvSpPr>
          <p:cNvPr id="14" name="Shape 12"/>
          <p:cNvSpPr/>
          <p:nvPr/>
        </p:nvSpPr>
        <p:spPr>
          <a:xfrm>
            <a:off x="9153525" y="4333875"/>
            <a:ext cx="1136600" cy="9525"/>
          </a:xfrm>
          <a:prstGeom prst="rect">
            <a:avLst/>
          </a:prstGeom>
          <a:solidFill>
            <a:srgbClr val="EDE5D4"/>
          </a:solidFill>
          <a:ln/>
        </p:spPr>
        <p:txBody>
          <a:bodyPr/>
          <a:lstStyle/>
          <a:p>
            <a:endParaRPr lang="pl-PL"/>
          </a:p>
        </p:txBody>
      </p:sp>
      <p:sp>
        <p:nvSpPr>
          <p:cNvPr id="15" name="Text 13"/>
          <p:cNvSpPr/>
          <p:nvPr/>
        </p:nvSpPr>
        <p:spPr>
          <a:xfrm>
            <a:off x="9229725" y="3881437"/>
            <a:ext cx="984200"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Mo</a:t>
            </a:r>
            <a:endParaRPr lang="en-US" sz="1800" dirty="0"/>
          </a:p>
        </p:txBody>
      </p:sp>
      <p:sp>
        <p:nvSpPr>
          <p:cNvPr id="16" name="Shape 14"/>
          <p:cNvSpPr/>
          <p:nvPr/>
        </p:nvSpPr>
        <p:spPr>
          <a:xfrm>
            <a:off x="10290125" y="4333875"/>
            <a:ext cx="1136675" cy="9525"/>
          </a:xfrm>
          <a:prstGeom prst="rect">
            <a:avLst/>
          </a:prstGeom>
          <a:solidFill>
            <a:srgbClr val="EDE5D4"/>
          </a:solidFill>
          <a:ln/>
        </p:spPr>
        <p:txBody>
          <a:bodyPr/>
          <a:lstStyle/>
          <a:p>
            <a:endParaRPr lang="pl-PL"/>
          </a:p>
        </p:txBody>
      </p:sp>
      <p:sp>
        <p:nvSpPr>
          <p:cNvPr id="17" name="Text 15"/>
          <p:cNvSpPr/>
          <p:nvPr/>
        </p:nvSpPr>
        <p:spPr>
          <a:xfrm>
            <a:off x="10366325" y="3881437"/>
            <a:ext cx="984275"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Di</a:t>
            </a:r>
            <a:endParaRPr lang="en-US" sz="1800" dirty="0"/>
          </a:p>
        </p:txBody>
      </p:sp>
      <p:sp>
        <p:nvSpPr>
          <p:cNvPr id="18" name="Shape 16"/>
          <p:cNvSpPr/>
          <p:nvPr/>
        </p:nvSpPr>
        <p:spPr>
          <a:xfrm>
            <a:off x="11426800" y="4333875"/>
            <a:ext cx="1136600" cy="9525"/>
          </a:xfrm>
          <a:prstGeom prst="rect">
            <a:avLst/>
          </a:prstGeom>
          <a:solidFill>
            <a:srgbClr val="EDE5D4"/>
          </a:solidFill>
          <a:ln/>
        </p:spPr>
        <p:txBody>
          <a:bodyPr/>
          <a:lstStyle/>
          <a:p>
            <a:endParaRPr lang="pl-PL"/>
          </a:p>
        </p:txBody>
      </p:sp>
      <p:sp>
        <p:nvSpPr>
          <p:cNvPr id="19" name="Text 17"/>
          <p:cNvSpPr/>
          <p:nvPr/>
        </p:nvSpPr>
        <p:spPr>
          <a:xfrm>
            <a:off x="11503000" y="3881437"/>
            <a:ext cx="984200"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Mi</a:t>
            </a:r>
            <a:endParaRPr lang="en-US" sz="1800" dirty="0"/>
          </a:p>
        </p:txBody>
      </p:sp>
      <p:sp>
        <p:nvSpPr>
          <p:cNvPr id="20" name="Shape 18"/>
          <p:cNvSpPr/>
          <p:nvPr/>
        </p:nvSpPr>
        <p:spPr>
          <a:xfrm>
            <a:off x="12563401" y="4333875"/>
            <a:ext cx="1136675" cy="9525"/>
          </a:xfrm>
          <a:prstGeom prst="rect">
            <a:avLst/>
          </a:prstGeom>
          <a:solidFill>
            <a:srgbClr val="EDE5D4"/>
          </a:solidFill>
          <a:ln/>
        </p:spPr>
        <p:txBody>
          <a:bodyPr/>
          <a:lstStyle/>
          <a:p>
            <a:endParaRPr lang="pl-PL"/>
          </a:p>
        </p:txBody>
      </p:sp>
      <p:sp>
        <p:nvSpPr>
          <p:cNvPr id="21" name="Text 19"/>
          <p:cNvSpPr/>
          <p:nvPr/>
        </p:nvSpPr>
        <p:spPr>
          <a:xfrm>
            <a:off x="12639601" y="3881437"/>
            <a:ext cx="984275"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Do</a:t>
            </a:r>
            <a:endParaRPr lang="en-US" sz="1800" dirty="0"/>
          </a:p>
        </p:txBody>
      </p:sp>
      <p:sp>
        <p:nvSpPr>
          <p:cNvPr id="22" name="Shape 20"/>
          <p:cNvSpPr/>
          <p:nvPr/>
        </p:nvSpPr>
        <p:spPr>
          <a:xfrm>
            <a:off x="13700075" y="4333875"/>
            <a:ext cx="1257374" cy="9525"/>
          </a:xfrm>
          <a:prstGeom prst="rect">
            <a:avLst/>
          </a:prstGeom>
          <a:solidFill>
            <a:srgbClr val="EDE5D4"/>
          </a:solidFill>
          <a:ln/>
        </p:spPr>
        <p:txBody>
          <a:bodyPr/>
          <a:lstStyle/>
          <a:p>
            <a:endParaRPr lang="pl-PL"/>
          </a:p>
        </p:txBody>
      </p:sp>
      <p:sp>
        <p:nvSpPr>
          <p:cNvPr id="23" name="Text 21"/>
          <p:cNvSpPr/>
          <p:nvPr/>
        </p:nvSpPr>
        <p:spPr>
          <a:xfrm>
            <a:off x="13776275" y="3881437"/>
            <a:ext cx="1104974"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Fr</a:t>
            </a:r>
            <a:endParaRPr lang="en-US" sz="1800" dirty="0"/>
          </a:p>
        </p:txBody>
      </p:sp>
      <p:sp>
        <p:nvSpPr>
          <p:cNvPr id="24" name="Shape 22"/>
          <p:cNvSpPr/>
          <p:nvPr/>
        </p:nvSpPr>
        <p:spPr>
          <a:xfrm>
            <a:off x="14957450" y="4333875"/>
            <a:ext cx="1136600" cy="9525"/>
          </a:xfrm>
          <a:prstGeom prst="rect">
            <a:avLst/>
          </a:prstGeom>
          <a:solidFill>
            <a:srgbClr val="EDE5D4"/>
          </a:solidFill>
          <a:ln/>
        </p:spPr>
        <p:txBody>
          <a:bodyPr/>
          <a:lstStyle/>
          <a:p>
            <a:endParaRPr lang="pl-PL"/>
          </a:p>
        </p:txBody>
      </p:sp>
      <p:sp>
        <p:nvSpPr>
          <p:cNvPr id="25" name="Text 23"/>
          <p:cNvSpPr/>
          <p:nvPr/>
        </p:nvSpPr>
        <p:spPr>
          <a:xfrm>
            <a:off x="15033650" y="3881437"/>
            <a:ext cx="984200"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Sa</a:t>
            </a:r>
            <a:endParaRPr lang="en-US" sz="1800" dirty="0"/>
          </a:p>
        </p:txBody>
      </p:sp>
      <p:sp>
        <p:nvSpPr>
          <p:cNvPr id="26" name="Shape 24"/>
          <p:cNvSpPr/>
          <p:nvPr/>
        </p:nvSpPr>
        <p:spPr>
          <a:xfrm>
            <a:off x="16094050" y="4333875"/>
            <a:ext cx="1136675" cy="9525"/>
          </a:xfrm>
          <a:prstGeom prst="rect">
            <a:avLst/>
          </a:prstGeom>
          <a:solidFill>
            <a:srgbClr val="EDE5D4"/>
          </a:solidFill>
          <a:ln/>
        </p:spPr>
        <p:txBody>
          <a:bodyPr/>
          <a:lstStyle/>
          <a:p>
            <a:endParaRPr lang="pl-PL"/>
          </a:p>
        </p:txBody>
      </p:sp>
      <p:sp>
        <p:nvSpPr>
          <p:cNvPr id="27" name="Text 25"/>
          <p:cNvSpPr/>
          <p:nvPr/>
        </p:nvSpPr>
        <p:spPr>
          <a:xfrm>
            <a:off x="16170250" y="3881437"/>
            <a:ext cx="984275" cy="300038"/>
          </a:xfrm>
          <a:prstGeom prst="rect">
            <a:avLst/>
          </a:prstGeom>
          <a:noFill/>
          <a:ln/>
        </p:spPr>
        <p:txBody>
          <a:bodyPr wrap="square" lIns="25400" tIns="25400" rIns="25400" bIns="25400" rtlCol="0" anchor="t">
            <a:normAutofit/>
          </a:bodyPr>
          <a:lstStyle/>
          <a:p>
            <a:pPr marL="0" indent="0" algn="ctr">
              <a:buNone/>
            </a:pPr>
            <a:r>
              <a:rPr lang="en-US" sz="1800" b="1" dirty="0">
                <a:solidFill>
                  <a:srgbClr val="26221C"/>
                </a:solidFill>
                <a:latin typeface="Arial" pitchFamily="34" charset="0"/>
                <a:ea typeface="Arial" pitchFamily="34" charset="-122"/>
                <a:cs typeface="Arial" pitchFamily="34" charset="-120"/>
              </a:rPr>
              <a:t>So</a:t>
            </a:r>
            <a:endParaRPr lang="en-US" sz="1800" dirty="0"/>
          </a:p>
        </p:txBody>
      </p:sp>
      <p:sp>
        <p:nvSpPr>
          <p:cNvPr id="28" name="Shape 26"/>
          <p:cNvSpPr/>
          <p:nvPr/>
        </p:nvSpPr>
        <p:spPr>
          <a:xfrm>
            <a:off x="7058025" y="5362575"/>
            <a:ext cx="2095500" cy="9525"/>
          </a:xfrm>
          <a:prstGeom prst="rect">
            <a:avLst/>
          </a:prstGeom>
          <a:solidFill>
            <a:srgbClr val="EDE5D4"/>
          </a:solidFill>
          <a:ln/>
        </p:spPr>
        <p:txBody>
          <a:bodyPr/>
          <a:lstStyle/>
          <a:p>
            <a:endParaRPr lang="pl-PL"/>
          </a:p>
        </p:txBody>
      </p:sp>
      <p:sp>
        <p:nvSpPr>
          <p:cNvPr id="29" name="Text 27"/>
          <p:cNvSpPr/>
          <p:nvPr/>
        </p:nvSpPr>
        <p:spPr>
          <a:xfrm>
            <a:off x="7286625" y="4591050"/>
            <a:ext cx="1714500" cy="561975"/>
          </a:xfrm>
          <a:prstGeom prst="rect">
            <a:avLst/>
          </a:prstGeom>
          <a:noFill/>
          <a:ln/>
        </p:spPr>
        <p:txBody>
          <a:bodyPr wrap="square" lIns="25400" tIns="25400" rIns="25400" bIns="25400" rtlCol="0" anchor="t">
            <a:normAutofit/>
          </a:bodyPr>
          <a:lstStyle/>
          <a:p>
            <a:pPr marL="0" indent="0" algn="l">
              <a:buNone/>
            </a:pPr>
            <a:r>
              <a:rPr lang="en-US" sz="1875" b="1" dirty="0">
                <a:solidFill>
                  <a:srgbClr val="26221C"/>
                </a:solidFill>
                <a:latin typeface="Arial" pitchFamily="34" charset="0"/>
                <a:ea typeface="Arial" pitchFamily="34" charset="-122"/>
                <a:cs typeface="Arial" pitchFamily="34" charset="-120"/>
              </a:rPr>
              <a:t>Frühschicht</a:t>
            </a:r>
            <a:endParaRPr lang="en-US" sz="1875" dirty="0"/>
          </a:p>
        </p:txBody>
      </p:sp>
      <p:sp>
        <p:nvSpPr>
          <p:cNvPr id="30" name="Shape 28"/>
          <p:cNvSpPr/>
          <p:nvPr/>
        </p:nvSpPr>
        <p:spPr>
          <a:xfrm>
            <a:off x="9153525" y="5362575"/>
            <a:ext cx="1136600" cy="9525"/>
          </a:xfrm>
          <a:prstGeom prst="rect">
            <a:avLst/>
          </a:prstGeom>
          <a:solidFill>
            <a:srgbClr val="EDE5D4"/>
          </a:solidFill>
          <a:ln/>
        </p:spPr>
        <p:txBody>
          <a:bodyPr/>
          <a:lstStyle/>
          <a:p>
            <a:endParaRPr lang="pl-PL"/>
          </a:p>
        </p:txBody>
      </p:sp>
      <p:sp>
        <p:nvSpPr>
          <p:cNvPr id="31" name="Text 29"/>
          <p:cNvSpPr/>
          <p:nvPr/>
        </p:nvSpPr>
        <p:spPr>
          <a:xfrm>
            <a:off x="9229725" y="45910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32" name="Shape 30"/>
          <p:cNvSpPr/>
          <p:nvPr/>
        </p:nvSpPr>
        <p:spPr>
          <a:xfrm>
            <a:off x="10290125" y="5362575"/>
            <a:ext cx="1136675" cy="9525"/>
          </a:xfrm>
          <a:prstGeom prst="rect">
            <a:avLst/>
          </a:prstGeom>
          <a:solidFill>
            <a:srgbClr val="EDE5D4"/>
          </a:solidFill>
          <a:ln/>
        </p:spPr>
        <p:txBody>
          <a:bodyPr/>
          <a:lstStyle/>
          <a:p>
            <a:endParaRPr lang="pl-PL"/>
          </a:p>
        </p:txBody>
      </p:sp>
      <p:sp>
        <p:nvSpPr>
          <p:cNvPr id="33" name="Text 31"/>
          <p:cNvSpPr/>
          <p:nvPr/>
        </p:nvSpPr>
        <p:spPr>
          <a:xfrm>
            <a:off x="10366325" y="45910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34" name="Shape 32"/>
          <p:cNvSpPr/>
          <p:nvPr/>
        </p:nvSpPr>
        <p:spPr>
          <a:xfrm>
            <a:off x="11426800" y="5362575"/>
            <a:ext cx="1136600" cy="9525"/>
          </a:xfrm>
          <a:prstGeom prst="rect">
            <a:avLst/>
          </a:prstGeom>
          <a:solidFill>
            <a:srgbClr val="EDE5D4"/>
          </a:solidFill>
          <a:ln/>
        </p:spPr>
        <p:txBody>
          <a:bodyPr/>
          <a:lstStyle/>
          <a:p>
            <a:endParaRPr lang="pl-PL"/>
          </a:p>
        </p:txBody>
      </p:sp>
      <p:sp>
        <p:nvSpPr>
          <p:cNvPr id="35" name="Text 33"/>
          <p:cNvSpPr/>
          <p:nvPr/>
        </p:nvSpPr>
        <p:spPr>
          <a:xfrm>
            <a:off x="11503000" y="45910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36" name="Shape 34"/>
          <p:cNvSpPr/>
          <p:nvPr/>
        </p:nvSpPr>
        <p:spPr>
          <a:xfrm>
            <a:off x="12563401" y="5362575"/>
            <a:ext cx="1136675" cy="9525"/>
          </a:xfrm>
          <a:prstGeom prst="rect">
            <a:avLst/>
          </a:prstGeom>
          <a:solidFill>
            <a:srgbClr val="EDE5D4"/>
          </a:solidFill>
          <a:ln/>
        </p:spPr>
        <p:txBody>
          <a:bodyPr/>
          <a:lstStyle/>
          <a:p>
            <a:endParaRPr lang="pl-PL"/>
          </a:p>
        </p:txBody>
      </p:sp>
      <p:sp>
        <p:nvSpPr>
          <p:cNvPr id="37" name="Text 35"/>
          <p:cNvSpPr/>
          <p:nvPr/>
        </p:nvSpPr>
        <p:spPr>
          <a:xfrm>
            <a:off x="12639601" y="45910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38" name="Shape 36"/>
          <p:cNvSpPr/>
          <p:nvPr/>
        </p:nvSpPr>
        <p:spPr>
          <a:xfrm>
            <a:off x="13700075" y="5362575"/>
            <a:ext cx="1257374" cy="9525"/>
          </a:xfrm>
          <a:prstGeom prst="rect">
            <a:avLst/>
          </a:prstGeom>
          <a:solidFill>
            <a:srgbClr val="EDE5D4"/>
          </a:solidFill>
          <a:ln/>
        </p:spPr>
        <p:txBody>
          <a:bodyPr/>
          <a:lstStyle/>
          <a:p>
            <a:endParaRPr lang="pl-PL"/>
          </a:p>
        </p:txBody>
      </p:sp>
      <p:sp>
        <p:nvSpPr>
          <p:cNvPr id="39" name="Text 37"/>
          <p:cNvSpPr/>
          <p:nvPr/>
        </p:nvSpPr>
        <p:spPr>
          <a:xfrm>
            <a:off x="13776275" y="4591050"/>
            <a:ext cx="1104974"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40" name="Shape 38"/>
          <p:cNvSpPr/>
          <p:nvPr/>
        </p:nvSpPr>
        <p:spPr>
          <a:xfrm>
            <a:off x="14957450" y="5362575"/>
            <a:ext cx="1136600" cy="9525"/>
          </a:xfrm>
          <a:prstGeom prst="rect">
            <a:avLst/>
          </a:prstGeom>
          <a:solidFill>
            <a:srgbClr val="EDE5D4"/>
          </a:solidFill>
          <a:ln/>
        </p:spPr>
        <p:txBody>
          <a:bodyPr/>
          <a:lstStyle/>
          <a:p>
            <a:endParaRPr lang="pl-PL"/>
          </a:p>
        </p:txBody>
      </p:sp>
      <p:sp>
        <p:nvSpPr>
          <p:cNvPr id="41" name="Text 39"/>
          <p:cNvSpPr/>
          <p:nvPr/>
        </p:nvSpPr>
        <p:spPr>
          <a:xfrm>
            <a:off x="15033650" y="45910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42" name="Shape 40"/>
          <p:cNvSpPr/>
          <p:nvPr/>
        </p:nvSpPr>
        <p:spPr>
          <a:xfrm>
            <a:off x="16094050" y="5362575"/>
            <a:ext cx="1136675" cy="9525"/>
          </a:xfrm>
          <a:prstGeom prst="rect">
            <a:avLst/>
          </a:prstGeom>
          <a:solidFill>
            <a:srgbClr val="EDE5D4"/>
          </a:solidFill>
          <a:ln/>
        </p:spPr>
        <p:txBody>
          <a:bodyPr/>
          <a:lstStyle/>
          <a:p>
            <a:endParaRPr lang="pl-PL"/>
          </a:p>
        </p:txBody>
      </p:sp>
      <p:sp>
        <p:nvSpPr>
          <p:cNvPr id="43" name="Text 41"/>
          <p:cNvSpPr/>
          <p:nvPr/>
        </p:nvSpPr>
        <p:spPr>
          <a:xfrm>
            <a:off x="16170250" y="45910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44" name="Shape 42"/>
          <p:cNvSpPr/>
          <p:nvPr/>
        </p:nvSpPr>
        <p:spPr>
          <a:xfrm>
            <a:off x="7058025" y="6391275"/>
            <a:ext cx="2095500" cy="9525"/>
          </a:xfrm>
          <a:prstGeom prst="rect">
            <a:avLst/>
          </a:prstGeom>
          <a:solidFill>
            <a:srgbClr val="EDE5D4"/>
          </a:solidFill>
          <a:ln/>
        </p:spPr>
        <p:txBody>
          <a:bodyPr/>
          <a:lstStyle/>
          <a:p>
            <a:endParaRPr lang="pl-PL"/>
          </a:p>
        </p:txBody>
      </p:sp>
      <p:sp>
        <p:nvSpPr>
          <p:cNvPr id="45" name="Text 43"/>
          <p:cNvSpPr/>
          <p:nvPr/>
        </p:nvSpPr>
        <p:spPr>
          <a:xfrm>
            <a:off x="7286625" y="5619750"/>
            <a:ext cx="1714500" cy="561975"/>
          </a:xfrm>
          <a:prstGeom prst="rect">
            <a:avLst/>
          </a:prstGeom>
          <a:noFill/>
          <a:ln/>
        </p:spPr>
        <p:txBody>
          <a:bodyPr wrap="square" lIns="25400" tIns="25400" rIns="25400" bIns="25400" rtlCol="0" anchor="t">
            <a:normAutofit/>
          </a:bodyPr>
          <a:lstStyle/>
          <a:p>
            <a:pPr marL="0" indent="0" algn="l">
              <a:buNone/>
            </a:pPr>
            <a:r>
              <a:rPr lang="en-US" sz="1875" b="1" dirty="0">
                <a:solidFill>
                  <a:srgbClr val="26221C"/>
                </a:solidFill>
                <a:latin typeface="Arial" pitchFamily="34" charset="0"/>
                <a:ea typeface="Arial" pitchFamily="34" charset="-122"/>
                <a:cs typeface="Arial" pitchFamily="34" charset="-120"/>
              </a:rPr>
              <a:t>Spätschicht</a:t>
            </a:r>
            <a:endParaRPr lang="en-US" sz="1875" dirty="0"/>
          </a:p>
        </p:txBody>
      </p:sp>
      <p:sp>
        <p:nvSpPr>
          <p:cNvPr id="46" name="Shape 44"/>
          <p:cNvSpPr/>
          <p:nvPr/>
        </p:nvSpPr>
        <p:spPr>
          <a:xfrm>
            <a:off x="9153525" y="6391275"/>
            <a:ext cx="1136600" cy="9525"/>
          </a:xfrm>
          <a:prstGeom prst="rect">
            <a:avLst/>
          </a:prstGeom>
          <a:solidFill>
            <a:srgbClr val="EDE5D4"/>
          </a:solidFill>
          <a:ln/>
        </p:spPr>
        <p:txBody>
          <a:bodyPr/>
          <a:lstStyle/>
          <a:p>
            <a:endParaRPr lang="pl-PL"/>
          </a:p>
        </p:txBody>
      </p:sp>
      <p:sp>
        <p:nvSpPr>
          <p:cNvPr id="47" name="Text 45"/>
          <p:cNvSpPr/>
          <p:nvPr/>
        </p:nvSpPr>
        <p:spPr>
          <a:xfrm>
            <a:off x="9229725" y="56197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48" name="Shape 46"/>
          <p:cNvSpPr/>
          <p:nvPr/>
        </p:nvSpPr>
        <p:spPr>
          <a:xfrm>
            <a:off x="10290125" y="6391275"/>
            <a:ext cx="1136675" cy="9525"/>
          </a:xfrm>
          <a:prstGeom prst="rect">
            <a:avLst/>
          </a:prstGeom>
          <a:solidFill>
            <a:srgbClr val="EDE5D4"/>
          </a:solidFill>
          <a:ln/>
        </p:spPr>
        <p:txBody>
          <a:bodyPr/>
          <a:lstStyle/>
          <a:p>
            <a:endParaRPr lang="pl-PL"/>
          </a:p>
        </p:txBody>
      </p:sp>
      <p:sp>
        <p:nvSpPr>
          <p:cNvPr id="49" name="Text 47"/>
          <p:cNvSpPr/>
          <p:nvPr/>
        </p:nvSpPr>
        <p:spPr>
          <a:xfrm>
            <a:off x="10366325" y="56197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50" name="Shape 48"/>
          <p:cNvSpPr/>
          <p:nvPr/>
        </p:nvSpPr>
        <p:spPr>
          <a:xfrm>
            <a:off x="11426800" y="6391275"/>
            <a:ext cx="1136600" cy="9525"/>
          </a:xfrm>
          <a:prstGeom prst="rect">
            <a:avLst/>
          </a:prstGeom>
          <a:solidFill>
            <a:srgbClr val="EDE5D4"/>
          </a:solidFill>
          <a:ln/>
        </p:spPr>
        <p:txBody>
          <a:bodyPr/>
          <a:lstStyle/>
          <a:p>
            <a:endParaRPr lang="pl-PL"/>
          </a:p>
        </p:txBody>
      </p:sp>
      <p:sp>
        <p:nvSpPr>
          <p:cNvPr id="51" name="Text 49"/>
          <p:cNvSpPr/>
          <p:nvPr/>
        </p:nvSpPr>
        <p:spPr>
          <a:xfrm>
            <a:off x="11503000" y="56197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52" name="Shape 50"/>
          <p:cNvSpPr/>
          <p:nvPr/>
        </p:nvSpPr>
        <p:spPr>
          <a:xfrm>
            <a:off x="12563401" y="6391275"/>
            <a:ext cx="1136675" cy="9525"/>
          </a:xfrm>
          <a:prstGeom prst="rect">
            <a:avLst/>
          </a:prstGeom>
          <a:solidFill>
            <a:srgbClr val="EDE5D4"/>
          </a:solidFill>
          <a:ln/>
        </p:spPr>
        <p:txBody>
          <a:bodyPr/>
          <a:lstStyle/>
          <a:p>
            <a:endParaRPr lang="pl-PL"/>
          </a:p>
        </p:txBody>
      </p:sp>
      <p:sp>
        <p:nvSpPr>
          <p:cNvPr id="53" name="Text 51"/>
          <p:cNvSpPr/>
          <p:nvPr/>
        </p:nvSpPr>
        <p:spPr>
          <a:xfrm>
            <a:off x="12639601" y="56197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54" name="Shape 52"/>
          <p:cNvSpPr/>
          <p:nvPr/>
        </p:nvSpPr>
        <p:spPr>
          <a:xfrm>
            <a:off x="13700075" y="5372100"/>
            <a:ext cx="1257374" cy="1028700"/>
          </a:xfrm>
          <a:prstGeom prst="rect">
            <a:avLst/>
          </a:prstGeom>
          <a:solidFill>
            <a:srgbClr val="FBEDE9"/>
          </a:solidFill>
          <a:ln/>
        </p:spPr>
        <p:txBody>
          <a:bodyPr/>
          <a:lstStyle/>
          <a:p>
            <a:endParaRPr lang="pl-PL"/>
          </a:p>
        </p:txBody>
      </p:sp>
      <p:sp>
        <p:nvSpPr>
          <p:cNvPr id="55" name="Shape 53"/>
          <p:cNvSpPr/>
          <p:nvPr/>
        </p:nvSpPr>
        <p:spPr>
          <a:xfrm>
            <a:off x="13700075" y="6391275"/>
            <a:ext cx="1257374" cy="9525"/>
          </a:xfrm>
          <a:prstGeom prst="rect">
            <a:avLst/>
          </a:prstGeom>
          <a:solidFill>
            <a:srgbClr val="EDE5D4"/>
          </a:solidFill>
          <a:ln/>
        </p:spPr>
        <p:txBody>
          <a:bodyPr/>
          <a:lstStyle/>
          <a:p>
            <a:endParaRPr lang="pl-PL"/>
          </a:p>
        </p:txBody>
      </p:sp>
      <p:sp>
        <p:nvSpPr>
          <p:cNvPr id="56" name="Text 54"/>
          <p:cNvSpPr/>
          <p:nvPr/>
        </p:nvSpPr>
        <p:spPr>
          <a:xfrm>
            <a:off x="13757225" y="5562600"/>
            <a:ext cx="1143074" cy="676275"/>
          </a:xfrm>
          <a:prstGeom prst="rect">
            <a:avLst/>
          </a:prstGeom>
          <a:noFill/>
          <a:ln/>
        </p:spPr>
        <p:txBody>
          <a:bodyPr wrap="square" lIns="25400" tIns="25400" rIns="25400" bIns="25400" rtlCol="0" anchor="ctr">
            <a:normAutofit/>
          </a:bodyPr>
          <a:lstStyle/>
          <a:p>
            <a:pPr marL="0" indent="0" algn="ctr">
              <a:buNone/>
            </a:pPr>
            <a:r>
              <a:rPr lang="en-US" sz="1800" b="1" dirty="0">
                <a:solidFill>
                  <a:srgbClr val="C0402B"/>
                </a:solidFill>
                <a:latin typeface="Arial" pitchFamily="34" charset="0"/>
                <a:ea typeface="Arial" pitchFamily="34" charset="-122"/>
                <a:cs typeface="Arial" pitchFamily="34" charset="-120"/>
              </a:rPr>
              <a:t>unbesetzt</a:t>
            </a:r>
            <a:endParaRPr lang="en-US" sz="1800" dirty="0"/>
          </a:p>
        </p:txBody>
      </p:sp>
      <p:sp>
        <p:nvSpPr>
          <p:cNvPr id="57" name="Shape 55"/>
          <p:cNvSpPr/>
          <p:nvPr/>
        </p:nvSpPr>
        <p:spPr>
          <a:xfrm>
            <a:off x="14957450" y="6391275"/>
            <a:ext cx="1136600" cy="9525"/>
          </a:xfrm>
          <a:prstGeom prst="rect">
            <a:avLst/>
          </a:prstGeom>
          <a:solidFill>
            <a:srgbClr val="EDE5D4"/>
          </a:solidFill>
          <a:ln/>
        </p:spPr>
        <p:txBody>
          <a:bodyPr/>
          <a:lstStyle/>
          <a:p>
            <a:endParaRPr lang="pl-PL"/>
          </a:p>
        </p:txBody>
      </p:sp>
      <p:sp>
        <p:nvSpPr>
          <p:cNvPr id="58" name="Text 56"/>
          <p:cNvSpPr/>
          <p:nvPr/>
        </p:nvSpPr>
        <p:spPr>
          <a:xfrm>
            <a:off x="15033650" y="56197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59" name="Shape 57"/>
          <p:cNvSpPr/>
          <p:nvPr/>
        </p:nvSpPr>
        <p:spPr>
          <a:xfrm>
            <a:off x="16094050" y="6391275"/>
            <a:ext cx="1136675" cy="9525"/>
          </a:xfrm>
          <a:prstGeom prst="rect">
            <a:avLst/>
          </a:prstGeom>
          <a:solidFill>
            <a:srgbClr val="EDE5D4"/>
          </a:solidFill>
          <a:ln/>
        </p:spPr>
        <p:txBody>
          <a:bodyPr/>
          <a:lstStyle/>
          <a:p>
            <a:endParaRPr lang="pl-PL"/>
          </a:p>
        </p:txBody>
      </p:sp>
      <p:sp>
        <p:nvSpPr>
          <p:cNvPr id="60" name="Text 58"/>
          <p:cNvSpPr/>
          <p:nvPr/>
        </p:nvSpPr>
        <p:spPr>
          <a:xfrm>
            <a:off x="16170250" y="56197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61" name="Text 59"/>
          <p:cNvSpPr/>
          <p:nvPr/>
        </p:nvSpPr>
        <p:spPr>
          <a:xfrm>
            <a:off x="7286625" y="6648450"/>
            <a:ext cx="1714500" cy="561975"/>
          </a:xfrm>
          <a:prstGeom prst="rect">
            <a:avLst/>
          </a:prstGeom>
          <a:noFill/>
          <a:ln/>
        </p:spPr>
        <p:txBody>
          <a:bodyPr wrap="square" lIns="25400" tIns="25400" rIns="25400" bIns="25400" rtlCol="0" anchor="t">
            <a:normAutofit/>
          </a:bodyPr>
          <a:lstStyle/>
          <a:p>
            <a:pPr marL="0" indent="0" algn="l">
              <a:buNone/>
            </a:pPr>
            <a:r>
              <a:rPr lang="en-US" sz="1875" b="1" dirty="0">
                <a:solidFill>
                  <a:srgbClr val="26221C"/>
                </a:solidFill>
                <a:latin typeface="Arial" pitchFamily="34" charset="0"/>
                <a:ea typeface="Arial" pitchFamily="34" charset="-122"/>
                <a:cs typeface="Arial" pitchFamily="34" charset="-120"/>
              </a:rPr>
              <a:t>Nachtschicht</a:t>
            </a:r>
            <a:endParaRPr lang="en-US" sz="1875" dirty="0"/>
          </a:p>
        </p:txBody>
      </p:sp>
      <p:sp>
        <p:nvSpPr>
          <p:cNvPr id="62" name="Text 60"/>
          <p:cNvSpPr/>
          <p:nvPr/>
        </p:nvSpPr>
        <p:spPr>
          <a:xfrm>
            <a:off x="9229725" y="66484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63" name="Text 61"/>
          <p:cNvSpPr/>
          <p:nvPr/>
        </p:nvSpPr>
        <p:spPr>
          <a:xfrm>
            <a:off x="10366325" y="66484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64" name="Text 62"/>
          <p:cNvSpPr/>
          <p:nvPr/>
        </p:nvSpPr>
        <p:spPr>
          <a:xfrm>
            <a:off x="11503000" y="66484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Eva M.</a:t>
            </a:r>
            <a:endParaRPr lang="en-US" sz="1800" dirty="0"/>
          </a:p>
        </p:txBody>
      </p:sp>
      <p:sp>
        <p:nvSpPr>
          <p:cNvPr id="65" name="Text 63"/>
          <p:cNvSpPr/>
          <p:nvPr/>
        </p:nvSpPr>
        <p:spPr>
          <a:xfrm>
            <a:off x="12639601" y="66484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66" name="Text 64"/>
          <p:cNvSpPr/>
          <p:nvPr/>
        </p:nvSpPr>
        <p:spPr>
          <a:xfrm>
            <a:off x="13776275" y="6648450"/>
            <a:ext cx="1104974"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Anna K.</a:t>
            </a:r>
            <a:endParaRPr lang="en-US" sz="1800" dirty="0"/>
          </a:p>
        </p:txBody>
      </p:sp>
      <p:sp>
        <p:nvSpPr>
          <p:cNvPr id="67" name="Text 65"/>
          <p:cNvSpPr/>
          <p:nvPr/>
        </p:nvSpPr>
        <p:spPr>
          <a:xfrm>
            <a:off x="15033650" y="6648450"/>
            <a:ext cx="984200"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
        <p:nvSpPr>
          <p:cNvPr id="68" name="Text 66"/>
          <p:cNvSpPr/>
          <p:nvPr/>
        </p:nvSpPr>
        <p:spPr>
          <a:xfrm>
            <a:off x="16170250" y="6648450"/>
            <a:ext cx="984275" cy="561975"/>
          </a:xfrm>
          <a:prstGeom prst="rect">
            <a:avLst/>
          </a:prstGeom>
          <a:noFill/>
          <a:ln/>
        </p:spPr>
        <p:txBody>
          <a:bodyPr wrap="square" lIns="25400" tIns="25400" rIns="25400" bIns="25400" rtlCol="0" anchor="t">
            <a:normAutofit/>
          </a:bodyPr>
          <a:lstStyle/>
          <a:p>
            <a:pPr marL="0" indent="0" algn="ctr">
              <a:buNone/>
            </a:pPr>
            <a:r>
              <a:rPr lang="en-US" sz="1800" dirty="0">
                <a:solidFill>
                  <a:srgbClr val="3E3A32"/>
                </a:solidFill>
                <a:latin typeface="Arial" pitchFamily="34" charset="0"/>
                <a:ea typeface="Arial" pitchFamily="34" charset="-122"/>
                <a:cs typeface="Arial" pitchFamily="34" charset="-120"/>
              </a:rPr>
              <a:t>Markus T.</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1238250" y="2881982"/>
            <a:ext cx="6286500" cy="314325"/>
          </a:xfrm>
          <a:prstGeom prst="rect">
            <a:avLst/>
          </a:prstGeom>
          <a:noFill/>
          <a:ln/>
        </p:spPr>
        <p:txBody>
          <a:bodyPr wrap="square" lIns="25400" tIns="25400" rIns="25400" bIns="25400" rtlCol="0" anchor="t">
            <a:normAutofit/>
          </a:bodyPr>
          <a:lstStyle/>
          <a:p>
            <a:pPr marL="0" indent="0" algn="l">
              <a:buNone/>
            </a:pPr>
            <a:r>
              <a:rPr lang="en-US" sz="1875" b="1" kern="0" spc="375" dirty="0">
                <a:solidFill>
                  <a:srgbClr val="B44A33"/>
                </a:solidFill>
                <a:latin typeface="Arial" pitchFamily="34" charset="0"/>
                <a:ea typeface="Arial" pitchFamily="34" charset="-122"/>
                <a:cs typeface="Arial" pitchFamily="34" charset="-120"/>
              </a:rPr>
              <a:t>FUNKTION 05</a:t>
            </a:r>
            <a:endParaRPr lang="en-US" sz="1875" dirty="0"/>
          </a:p>
        </p:txBody>
      </p:sp>
      <p:sp>
        <p:nvSpPr>
          <p:cNvPr id="3" name="Text 1"/>
          <p:cNvSpPr/>
          <p:nvPr/>
        </p:nvSpPr>
        <p:spPr>
          <a:xfrm>
            <a:off x="1238250" y="3443957"/>
            <a:ext cx="5886450" cy="1403598"/>
          </a:xfrm>
          <a:prstGeom prst="rect">
            <a:avLst/>
          </a:prstGeom>
          <a:noFill/>
          <a:ln/>
        </p:spPr>
        <p:txBody>
          <a:bodyPr wrap="square" lIns="25400" tIns="25400" rIns="25400" bIns="25400" rtlCol="0" anchor="t">
            <a:normAutofit/>
          </a:bodyPr>
          <a:lstStyle/>
          <a:p>
            <a:pPr marL="0" indent="0" algn="l">
              <a:lnSpc>
                <a:spcPct val="112000"/>
              </a:lnSpc>
              <a:buNone/>
            </a:pPr>
            <a:r>
              <a:rPr lang="en-US" sz="4800" dirty="0">
                <a:solidFill>
                  <a:srgbClr val="26221C"/>
                </a:solidFill>
                <a:latin typeface="Georgia" pitchFamily="34" charset="0"/>
                <a:ea typeface="Georgia" pitchFamily="34" charset="-122"/>
                <a:cs typeface="Georgia" pitchFamily="34" charset="-120"/>
              </a:rPr>
              <a:t>Reibungslose Schichtübergabe</a:t>
            </a:r>
            <a:endParaRPr lang="en-US" sz="4800" dirty="0"/>
          </a:p>
        </p:txBody>
      </p:sp>
      <p:sp>
        <p:nvSpPr>
          <p:cNvPr id="4" name="Text 2"/>
          <p:cNvSpPr/>
          <p:nvPr/>
        </p:nvSpPr>
        <p:spPr>
          <a:xfrm>
            <a:off x="1238250" y="5228555"/>
            <a:ext cx="166241"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5" name="Text 3"/>
          <p:cNvSpPr/>
          <p:nvPr/>
        </p:nvSpPr>
        <p:spPr>
          <a:xfrm>
            <a:off x="1499741" y="5228555"/>
            <a:ext cx="5617114" cy="1195388"/>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Der Schichtbericht entsteht automatisch aus den Ereignissen des Tages - Alarme, Medikamente, Beobachtungen.</a:t>
            </a:r>
            <a:endParaRPr lang="en-US" sz="2025" dirty="0"/>
          </a:p>
        </p:txBody>
      </p:sp>
      <p:sp>
        <p:nvSpPr>
          <p:cNvPr id="6" name="Text 4"/>
          <p:cNvSpPr/>
          <p:nvPr/>
        </p:nvSpPr>
        <p:spPr>
          <a:xfrm>
            <a:off x="1238250" y="6633493"/>
            <a:ext cx="166241"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b="1" dirty="0">
                <a:solidFill>
                  <a:srgbClr val="B44A33"/>
                </a:solidFill>
                <a:latin typeface="Arial" pitchFamily="34" charset="0"/>
                <a:ea typeface="Arial" pitchFamily="34" charset="-122"/>
                <a:cs typeface="Arial" pitchFamily="34" charset="-120"/>
              </a:rPr>
              <a:t>•</a:t>
            </a:r>
            <a:endParaRPr lang="en-US" sz="2025" dirty="0"/>
          </a:p>
        </p:txBody>
      </p:sp>
      <p:sp>
        <p:nvSpPr>
          <p:cNvPr id="7" name="Text 5"/>
          <p:cNvSpPr/>
          <p:nvPr/>
        </p:nvSpPr>
        <p:spPr>
          <a:xfrm>
            <a:off x="1499741" y="6633493"/>
            <a:ext cx="5617114" cy="809625"/>
          </a:xfrm>
          <a:prstGeom prst="rect">
            <a:avLst/>
          </a:prstGeom>
          <a:noFill/>
          <a:ln/>
        </p:spPr>
        <p:txBody>
          <a:bodyPr wrap="square" lIns="25400" tIns="25400" rIns="25400" bIns="25400" rtlCol="0" anchor="t">
            <a:normAutofit/>
          </a:bodyPr>
          <a:lstStyle/>
          <a:p>
            <a:pPr marL="0" indent="0" algn="l">
              <a:lnSpc>
                <a:spcPct val="150000"/>
              </a:lnSpc>
              <a:buNone/>
            </a:pPr>
            <a:r>
              <a:rPr lang="en-US" sz="2025" dirty="0">
                <a:solidFill>
                  <a:srgbClr val="3E3A32"/>
                </a:solidFill>
                <a:latin typeface="Arial" pitchFamily="34" charset="0"/>
                <a:ea typeface="Arial" pitchFamily="34" charset="-122"/>
                <a:cs typeface="Arial" pitchFamily="34" charset="-120"/>
              </a:rPr>
              <a:t>Nichts geht zwischen den Schichten verloren, auch bei Personalwechsel.</a:t>
            </a:r>
            <a:endParaRPr lang="en-US" sz="2025" dirty="0"/>
          </a:p>
        </p:txBody>
      </p:sp>
      <p:sp>
        <p:nvSpPr>
          <p:cNvPr id="8" name="Shape 6"/>
          <p:cNvSpPr/>
          <p:nvPr/>
        </p:nvSpPr>
        <p:spPr>
          <a:xfrm>
            <a:off x="7810500" y="1721644"/>
            <a:ext cx="9239250" cy="6843713"/>
          </a:xfrm>
          <a:prstGeom prst="roundRect">
            <a:avLst>
              <a:gd name="adj" fmla="val 2505"/>
            </a:avLst>
          </a:prstGeom>
          <a:solidFill>
            <a:srgbClr val="FFFFFF"/>
          </a:solidFill>
          <a:ln w="9525">
            <a:solidFill>
              <a:srgbClr val="E4DBC9"/>
            </a:solidFill>
            <a:prstDash val="solid"/>
          </a:ln>
          <a:effectLst>
            <a:outerShdw blurRad="571500" dist="228600" dir="5400000" algn="bl" rotWithShape="0">
              <a:srgbClr val="26221C">
                <a:alpha val="10000"/>
              </a:srgbClr>
            </a:outerShdw>
          </a:effectLst>
        </p:spPr>
        <p:txBody>
          <a:bodyPr/>
          <a:lstStyle/>
          <a:p>
            <a:endParaRPr lang="pl-PL"/>
          </a:p>
        </p:txBody>
      </p:sp>
      <p:sp>
        <p:nvSpPr>
          <p:cNvPr id="9" name="Shape 7"/>
          <p:cNvSpPr/>
          <p:nvPr/>
        </p:nvSpPr>
        <p:spPr>
          <a:xfrm>
            <a:off x="7820025" y="1731169"/>
            <a:ext cx="9220200" cy="823913"/>
          </a:xfrm>
          <a:prstGeom prst="rect">
            <a:avLst/>
          </a:prstGeom>
          <a:solidFill>
            <a:srgbClr val="F6F0E3"/>
          </a:solidFill>
          <a:ln/>
        </p:spPr>
        <p:txBody>
          <a:bodyPr/>
          <a:lstStyle/>
          <a:p>
            <a:endParaRPr lang="pl-PL"/>
          </a:p>
        </p:txBody>
      </p:sp>
      <p:sp>
        <p:nvSpPr>
          <p:cNvPr id="10" name="Shape 8"/>
          <p:cNvSpPr/>
          <p:nvPr/>
        </p:nvSpPr>
        <p:spPr>
          <a:xfrm>
            <a:off x="7820025" y="2545556"/>
            <a:ext cx="9220200" cy="9525"/>
          </a:xfrm>
          <a:prstGeom prst="rect">
            <a:avLst/>
          </a:prstGeom>
          <a:solidFill>
            <a:srgbClr val="EDE5D4"/>
          </a:solidFill>
          <a:ln/>
        </p:spPr>
        <p:txBody>
          <a:bodyPr/>
          <a:lstStyle/>
          <a:p>
            <a:endParaRPr lang="pl-PL"/>
          </a:p>
        </p:txBody>
      </p:sp>
      <p:sp>
        <p:nvSpPr>
          <p:cNvPr id="11" name="Text 9"/>
          <p:cNvSpPr/>
          <p:nvPr/>
        </p:nvSpPr>
        <p:spPr>
          <a:xfrm>
            <a:off x="8162925" y="1978819"/>
            <a:ext cx="4102269" cy="357188"/>
          </a:xfrm>
          <a:prstGeom prst="rect">
            <a:avLst/>
          </a:prstGeom>
          <a:noFill/>
          <a:ln/>
        </p:spPr>
        <p:txBody>
          <a:bodyPr wrap="square" lIns="25400" tIns="25400" rIns="25400" bIns="25400" rtlCol="0" anchor="t">
            <a:normAutofit/>
          </a:bodyPr>
          <a:lstStyle/>
          <a:p>
            <a:pPr marL="0" indent="0" algn="l">
              <a:buNone/>
            </a:pPr>
            <a:r>
              <a:rPr lang="en-US" sz="2175" b="1" dirty="0">
                <a:solidFill>
                  <a:srgbClr val="26221C"/>
                </a:solidFill>
                <a:latin typeface="Arial" pitchFamily="34" charset="0"/>
                <a:ea typeface="Arial" pitchFamily="34" charset="-122"/>
                <a:cs typeface="Arial" pitchFamily="34" charset="-120"/>
              </a:rPr>
              <a:t>Schichtbericht: Früh → Spät</a:t>
            </a:r>
            <a:endParaRPr lang="en-US" sz="2175" dirty="0"/>
          </a:p>
        </p:txBody>
      </p:sp>
      <p:sp>
        <p:nvSpPr>
          <p:cNvPr id="12" name="Text 10"/>
          <p:cNvSpPr/>
          <p:nvPr/>
        </p:nvSpPr>
        <p:spPr>
          <a:xfrm>
            <a:off x="14327312" y="2000250"/>
            <a:ext cx="2607015" cy="314325"/>
          </a:xfrm>
          <a:prstGeom prst="rect">
            <a:avLst/>
          </a:prstGeom>
          <a:noFill/>
          <a:ln/>
        </p:spPr>
        <p:txBody>
          <a:bodyPr wrap="square" lIns="25400" tIns="25400" rIns="25400" bIns="25400" rtlCol="0" anchor="t">
            <a:normAutofit/>
          </a:bodyPr>
          <a:lstStyle/>
          <a:p>
            <a:pPr marL="0" indent="0" algn="l">
              <a:buNone/>
            </a:pPr>
            <a:r>
              <a:rPr lang="en-US" sz="1875" dirty="0">
                <a:solidFill>
                  <a:srgbClr val="6F6657"/>
                </a:solidFill>
                <a:latin typeface="Arial" pitchFamily="34" charset="0"/>
                <a:ea typeface="Arial" pitchFamily="34" charset="-122"/>
                <a:cs typeface="Arial" pitchFamily="34" charset="-120"/>
              </a:rPr>
              <a:t>06:00–14:00 · Anna K.</a:t>
            </a:r>
            <a:endParaRPr lang="en-US" sz="1875" dirty="0"/>
          </a:p>
        </p:txBody>
      </p:sp>
      <p:sp>
        <p:nvSpPr>
          <p:cNvPr id="13" name="Shape 11"/>
          <p:cNvSpPr/>
          <p:nvPr/>
        </p:nvSpPr>
        <p:spPr>
          <a:xfrm>
            <a:off x="7820025" y="4188619"/>
            <a:ext cx="9220200" cy="9525"/>
          </a:xfrm>
          <a:prstGeom prst="rect">
            <a:avLst/>
          </a:prstGeom>
          <a:solidFill>
            <a:srgbClr val="EDE5D4"/>
          </a:solidFill>
          <a:ln/>
        </p:spPr>
        <p:txBody>
          <a:bodyPr/>
          <a:lstStyle/>
          <a:p>
            <a:endParaRPr lang="pl-PL"/>
          </a:p>
        </p:txBody>
      </p:sp>
      <p:sp>
        <p:nvSpPr>
          <p:cNvPr id="14" name="Text 12"/>
          <p:cNvSpPr/>
          <p:nvPr/>
        </p:nvSpPr>
        <p:spPr>
          <a:xfrm>
            <a:off x="8162925" y="2878931"/>
            <a:ext cx="9387840" cy="300038"/>
          </a:xfrm>
          <a:prstGeom prst="rect">
            <a:avLst/>
          </a:prstGeom>
          <a:noFill/>
          <a:ln/>
        </p:spPr>
        <p:txBody>
          <a:bodyPr wrap="square" lIns="25400" tIns="25400" rIns="25400" bIns="25400" rtlCol="0" anchor="t">
            <a:normAutofit/>
          </a:bodyPr>
          <a:lstStyle/>
          <a:p>
            <a:pPr marL="0" indent="0" algn="l">
              <a:buNone/>
            </a:pPr>
            <a:r>
              <a:rPr lang="en-US" sz="1800" b="1" kern="0" spc="225" dirty="0">
                <a:solidFill>
                  <a:srgbClr val="C0402B"/>
                </a:solidFill>
                <a:latin typeface="Arial" pitchFamily="34" charset="0"/>
                <a:ea typeface="Arial" pitchFamily="34" charset="-122"/>
                <a:cs typeface="Arial" pitchFamily="34" charset="-120"/>
              </a:rPr>
              <a:t>ALARME · 1</a:t>
            </a:r>
            <a:endParaRPr lang="en-US" sz="1800" dirty="0"/>
          </a:p>
        </p:txBody>
      </p:sp>
      <p:sp>
        <p:nvSpPr>
          <p:cNvPr id="15" name="Text 13"/>
          <p:cNvSpPr/>
          <p:nvPr/>
        </p:nvSpPr>
        <p:spPr>
          <a:xfrm>
            <a:off x="8162925" y="3217069"/>
            <a:ext cx="8790432"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3E3A32"/>
                </a:solidFill>
                <a:latin typeface="Arial" pitchFamily="34" charset="0"/>
                <a:ea typeface="Arial" pitchFamily="34" charset="-122"/>
                <a:cs typeface="Arial" pitchFamily="34" charset="-120"/>
              </a:rPr>
              <a:t>08:24 - Zimmer 104 (Theodor K.): Sturz, Intervention bestätigt, keine Verletzung. Arzt informiert.</a:t>
            </a:r>
            <a:endParaRPr lang="en-US" sz="1950" dirty="0"/>
          </a:p>
        </p:txBody>
      </p:sp>
      <p:sp>
        <p:nvSpPr>
          <p:cNvPr id="16" name="Shape 14"/>
          <p:cNvSpPr/>
          <p:nvPr/>
        </p:nvSpPr>
        <p:spPr>
          <a:xfrm>
            <a:off x="7820025" y="5736431"/>
            <a:ext cx="9220200" cy="9525"/>
          </a:xfrm>
          <a:prstGeom prst="rect">
            <a:avLst/>
          </a:prstGeom>
          <a:solidFill>
            <a:srgbClr val="EDE5D4"/>
          </a:solidFill>
          <a:ln/>
        </p:spPr>
        <p:txBody>
          <a:bodyPr/>
          <a:lstStyle/>
          <a:p>
            <a:endParaRPr lang="pl-PL"/>
          </a:p>
        </p:txBody>
      </p:sp>
      <p:sp>
        <p:nvSpPr>
          <p:cNvPr id="17" name="Text 15"/>
          <p:cNvSpPr/>
          <p:nvPr/>
        </p:nvSpPr>
        <p:spPr>
          <a:xfrm>
            <a:off x="8162925" y="4426744"/>
            <a:ext cx="9387840" cy="300038"/>
          </a:xfrm>
          <a:prstGeom prst="rect">
            <a:avLst/>
          </a:prstGeom>
          <a:noFill/>
          <a:ln/>
        </p:spPr>
        <p:txBody>
          <a:bodyPr wrap="square" lIns="25400" tIns="25400" rIns="25400" bIns="25400" rtlCol="0" anchor="t">
            <a:normAutofit/>
          </a:bodyPr>
          <a:lstStyle/>
          <a:p>
            <a:pPr marL="0" indent="0" algn="l">
              <a:buNone/>
            </a:pPr>
            <a:r>
              <a:rPr lang="en-US" sz="1800" b="1" kern="0" spc="225" dirty="0">
                <a:solidFill>
                  <a:srgbClr val="1F3B33"/>
                </a:solidFill>
                <a:latin typeface="Arial" pitchFamily="34" charset="0"/>
                <a:ea typeface="Arial" pitchFamily="34" charset="-122"/>
                <a:cs typeface="Arial" pitchFamily="34" charset="-120"/>
              </a:rPr>
              <a:t>MEDIKAMENTE</a:t>
            </a:r>
            <a:endParaRPr lang="en-US" sz="1800" dirty="0"/>
          </a:p>
        </p:txBody>
      </p:sp>
      <p:sp>
        <p:nvSpPr>
          <p:cNvPr id="18" name="Text 16"/>
          <p:cNvSpPr/>
          <p:nvPr/>
        </p:nvSpPr>
        <p:spPr>
          <a:xfrm>
            <a:off x="8162925" y="4764881"/>
            <a:ext cx="8790432"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3E3A32"/>
                </a:solidFill>
                <a:latin typeface="Arial" pitchFamily="34" charset="0"/>
                <a:ea typeface="Arial" pitchFamily="34" charset="-122"/>
                <a:cs typeface="Arial" pitchFamily="34" charset="-120"/>
              </a:rPr>
              <a:t>12 von 18 Dosen verabreicht. Ramipril (104) 40 Min verspätet - in der Spätschicht nachreichen.</a:t>
            </a:r>
            <a:endParaRPr lang="en-US" sz="1950" dirty="0"/>
          </a:p>
        </p:txBody>
      </p:sp>
      <p:sp>
        <p:nvSpPr>
          <p:cNvPr id="19" name="Shape 17"/>
          <p:cNvSpPr/>
          <p:nvPr/>
        </p:nvSpPr>
        <p:spPr>
          <a:xfrm>
            <a:off x="7820025" y="6912769"/>
            <a:ext cx="9220200" cy="9525"/>
          </a:xfrm>
          <a:prstGeom prst="rect">
            <a:avLst/>
          </a:prstGeom>
          <a:solidFill>
            <a:srgbClr val="EDE5D4"/>
          </a:solidFill>
          <a:ln/>
        </p:spPr>
        <p:txBody>
          <a:bodyPr/>
          <a:lstStyle/>
          <a:p>
            <a:endParaRPr lang="pl-PL"/>
          </a:p>
        </p:txBody>
      </p:sp>
      <p:sp>
        <p:nvSpPr>
          <p:cNvPr id="20" name="Text 18"/>
          <p:cNvSpPr/>
          <p:nvPr/>
        </p:nvSpPr>
        <p:spPr>
          <a:xfrm>
            <a:off x="8162925" y="5974556"/>
            <a:ext cx="9387840" cy="300038"/>
          </a:xfrm>
          <a:prstGeom prst="rect">
            <a:avLst/>
          </a:prstGeom>
          <a:noFill/>
          <a:ln/>
        </p:spPr>
        <p:txBody>
          <a:bodyPr wrap="square" lIns="25400" tIns="25400" rIns="25400" bIns="25400" rtlCol="0" anchor="t">
            <a:normAutofit/>
          </a:bodyPr>
          <a:lstStyle/>
          <a:p>
            <a:pPr marL="0" indent="0" algn="l">
              <a:buNone/>
            </a:pPr>
            <a:r>
              <a:rPr lang="en-US" sz="1800" b="1" kern="0" spc="225" dirty="0">
                <a:solidFill>
                  <a:srgbClr val="1F3B33"/>
                </a:solidFill>
                <a:latin typeface="Arial" pitchFamily="34" charset="0"/>
                <a:ea typeface="Arial" pitchFamily="34" charset="-122"/>
                <a:cs typeface="Arial" pitchFamily="34" charset="-120"/>
              </a:rPr>
              <a:t>BEOBACHTUNGEN</a:t>
            </a:r>
            <a:endParaRPr lang="en-US" sz="1800" dirty="0"/>
          </a:p>
        </p:txBody>
      </p:sp>
      <p:sp>
        <p:nvSpPr>
          <p:cNvPr id="21" name="Text 19"/>
          <p:cNvSpPr/>
          <p:nvPr/>
        </p:nvSpPr>
        <p:spPr>
          <a:xfrm>
            <a:off x="8162925" y="6312694"/>
            <a:ext cx="9387840" cy="409575"/>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3E3A32"/>
                </a:solidFill>
                <a:latin typeface="Arial" pitchFamily="34" charset="0"/>
                <a:ea typeface="Arial" pitchFamily="34" charset="-122"/>
                <a:cs typeface="Arial" pitchFamily="34" charset="-120"/>
              </a:rPr>
              <a:t>Sofia L. (102) - apathisch, weniger Appetit. Flüssigkeitszufuhr beobachten.</a:t>
            </a:r>
            <a:endParaRPr lang="en-US" sz="1950" dirty="0"/>
          </a:p>
        </p:txBody>
      </p:sp>
      <p:sp>
        <p:nvSpPr>
          <p:cNvPr id="22" name="Text 20"/>
          <p:cNvSpPr/>
          <p:nvPr/>
        </p:nvSpPr>
        <p:spPr>
          <a:xfrm>
            <a:off x="8162925" y="7150894"/>
            <a:ext cx="9387840" cy="300038"/>
          </a:xfrm>
          <a:prstGeom prst="rect">
            <a:avLst/>
          </a:prstGeom>
          <a:noFill/>
          <a:ln/>
        </p:spPr>
        <p:txBody>
          <a:bodyPr wrap="square" lIns="25400" tIns="25400" rIns="25400" bIns="25400" rtlCol="0" anchor="t">
            <a:normAutofit/>
          </a:bodyPr>
          <a:lstStyle/>
          <a:p>
            <a:pPr marL="0" indent="0" algn="l">
              <a:buNone/>
            </a:pPr>
            <a:r>
              <a:rPr lang="en-US" sz="1800" b="1" kern="0" spc="225" dirty="0">
                <a:solidFill>
                  <a:srgbClr val="1F3B33"/>
                </a:solidFill>
                <a:latin typeface="Arial" pitchFamily="34" charset="0"/>
                <a:ea typeface="Arial" pitchFamily="34" charset="-122"/>
                <a:cs typeface="Arial" pitchFamily="34" charset="-120"/>
              </a:rPr>
              <a:t>ZU ERLEDIGEN</a:t>
            </a:r>
            <a:endParaRPr lang="en-US" sz="1800" dirty="0"/>
          </a:p>
        </p:txBody>
      </p:sp>
      <p:sp>
        <p:nvSpPr>
          <p:cNvPr id="23" name="Text 21"/>
          <p:cNvSpPr/>
          <p:nvPr/>
        </p:nvSpPr>
        <p:spPr>
          <a:xfrm>
            <a:off x="8162925" y="7489031"/>
            <a:ext cx="8790432" cy="781050"/>
          </a:xfrm>
          <a:prstGeom prst="rect">
            <a:avLst/>
          </a:prstGeom>
          <a:noFill/>
          <a:ln/>
        </p:spPr>
        <p:txBody>
          <a:bodyPr wrap="square" lIns="25400" tIns="25400" rIns="25400" bIns="25400" rtlCol="0" anchor="t">
            <a:normAutofit/>
          </a:bodyPr>
          <a:lstStyle/>
          <a:p>
            <a:pPr marL="0" indent="0" algn="l">
              <a:lnSpc>
                <a:spcPct val="150000"/>
              </a:lnSpc>
              <a:buNone/>
            </a:pPr>
            <a:r>
              <a:rPr lang="en-US" sz="1950" dirty="0">
                <a:solidFill>
                  <a:srgbClr val="3E3A32"/>
                </a:solidFill>
                <a:latin typeface="Arial" pitchFamily="34" charset="0"/>
                <a:ea typeface="Arial" pitchFamily="34" charset="-122"/>
                <a:cs typeface="Arial" pitchFamily="34" charset="-120"/>
              </a:rPr>
              <a:t>Hausarztbesuch 15:30 · Familie von Theodor K. bittet um Rückruf nach 16:00.</a:t>
            </a:r>
            <a:endParaRPr lang="en-US" sz="1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2016</Words>
  <Application>Microsoft Macintosh PowerPoint</Application>
  <PresentationFormat>Niestandardowy</PresentationFormat>
  <Paragraphs>373</Paragraphs>
  <Slides>17</Slides>
  <Notes>17</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17</vt:i4>
      </vt:variant>
    </vt:vector>
  </HeadingPairs>
  <TitlesOfParts>
    <vt:vector size="20" baseType="lpstr">
      <vt:lpstr>Arial</vt:lpstr>
      <vt:lpstr>Georgia</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Michał Jagodzinski</cp:lastModifiedBy>
  <cp:revision>2</cp:revision>
  <dcterms:created xsi:type="dcterms:W3CDTF">2026-07-06T14:19:21Z</dcterms:created>
  <dcterms:modified xsi:type="dcterms:W3CDTF">2026-07-06T14:20:10Z</dcterms:modified>
</cp:coreProperties>
</file>